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8" d="100"/>
          <a:sy n="118" d="100"/>
        </p:scale>
        <p:origin x="1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D17DC185-AC51-4D6C-8C8B-3A39309AF558}" type="datetimeFigureOut">
              <a:rPr lang="es-MX" smtClean="0"/>
              <a:t>20/12/2018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3286859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7DC185-AC51-4D6C-8C8B-3A39309AF558}" type="datetimeFigureOut">
              <a:rPr lang="es-MX" smtClean="0"/>
              <a:t>20/12/2018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4199777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7DC185-AC51-4D6C-8C8B-3A39309AF558}" type="datetimeFigureOut">
              <a:rPr lang="es-MX" smtClean="0"/>
              <a:t>20/12/2018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1732889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7DC185-AC51-4D6C-8C8B-3A39309AF558}" type="datetimeFigureOut">
              <a:rPr lang="es-MX" smtClean="0"/>
              <a:t>20/12/2018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2898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17DC185-AC51-4D6C-8C8B-3A39309AF558}" type="datetimeFigureOut">
              <a:rPr lang="es-MX" smtClean="0"/>
              <a:t>20/12/2018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351001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17DC185-AC51-4D6C-8C8B-3A39309AF558}" type="datetimeFigureOut">
              <a:rPr lang="es-MX" smtClean="0"/>
              <a:t>20/12/2018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1722909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17DC185-AC51-4D6C-8C8B-3A39309AF558}" type="datetimeFigureOut">
              <a:rPr lang="es-MX" smtClean="0"/>
              <a:t>20/12/2018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422015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17DC185-AC51-4D6C-8C8B-3A39309AF558}" type="datetimeFigureOut">
              <a:rPr lang="es-MX" smtClean="0"/>
              <a:t>20/12/2018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3594706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17DC185-AC51-4D6C-8C8B-3A39309AF558}" type="datetimeFigureOut">
              <a:rPr lang="es-MX" smtClean="0"/>
              <a:t>20/12/2018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94118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17DC185-AC51-4D6C-8C8B-3A39309AF558}" type="datetimeFigureOut">
              <a:rPr lang="es-MX" smtClean="0"/>
              <a:t>20/12/2018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2983948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17DC185-AC51-4D6C-8C8B-3A39309AF558}" type="datetimeFigureOut">
              <a:rPr lang="es-MX" smtClean="0"/>
              <a:t>20/12/2018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61C324A-816B-489C-96DC-3D92C1356B39}" type="slidenum">
              <a:rPr lang="es-MX" smtClean="0"/>
              <a:t>‹Nº›</a:t>
            </a:fld>
            <a:endParaRPr lang="es-MX"/>
          </a:p>
        </p:txBody>
      </p:sp>
    </p:spTree>
    <p:extLst>
      <p:ext uri="{BB962C8B-B14F-4D97-AF65-F5344CB8AC3E}">
        <p14:creationId xmlns:p14="http://schemas.microsoft.com/office/powerpoint/2010/main" val="461103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7DC185-AC51-4D6C-8C8B-3A39309AF558}" type="datetimeFigureOut">
              <a:rPr lang="es-MX" smtClean="0"/>
              <a:t>20/12/2018</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C324A-816B-489C-96DC-3D92C1356B39}" type="slidenum">
              <a:rPr lang="es-MX" smtClean="0"/>
              <a:t>‹Nº›</a:t>
            </a:fld>
            <a:endParaRPr lang="es-MX"/>
          </a:p>
        </p:txBody>
      </p:sp>
    </p:spTree>
    <p:extLst>
      <p:ext uri="{BB962C8B-B14F-4D97-AF65-F5344CB8AC3E}">
        <p14:creationId xmlns:p14="http://schemas.microsoft.com/office/powerpoint/2010/main" val="474162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PRESENTACION%20AREAS%20DE%20OPORTUNIDADES%20DE%20LA%20CR%20SUR%20Final%201.ppt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453" cy="6858000"/>
          </a:xfrm>
          <a:prstGeom prst="rect">
            <a:avLst/>
          </a:prstGeom>
        </p:spPr>
      </p:pic>
      <p:sp>
        <p:nvSpPr>
          <p:cNvPr id="3" name="1 Título"/>
          <p:cNvSpPr txBox="1">
            <a:spLocks/>
          </p:cNvSpPr>
          <p:nvPr/>
        </p:nvSpPr>
        <p:spPr>
          <a:xfrm>
            <a:off x="217714" y="1785257"/>
            <a:ext cx="7768046" cy="38578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000" kern="1200">
                <a:solidFill>
                  <a:schemeClr val="tx1">
                    <a:lumMod val="65000"/>
                    <a:lumOff val="35000"/>
                  </a:schemeClr>
                </a:solidFill>
                <a:latin typeface="+mj-lt"/>
                <a:ea typeface="+mj-ea"/>
                <a:cs typeface="+mj-cs"/>
              </a:defRPr>
            </a:lvl1pPr>
          </a:lstStyle>
          <a:p>
            <a:pPr lvl="0" defTabSz="913692" eaLnBrk="0" hangingPunct="0">
              <a:spcBef>
                <a:spcPts val="0"/>
              </a:spcBef>
            </a:pPr>
            <a:r>
              <a:rPr lang="es-MX" sz="4400" b="1" cap="all" dirty="0">
                <a:ln w="9000" cmpd="sng">
                  <a:solidFill>
                    <a:srgbClr val="8064A2">
                      <a:shade val="50000"/>
                      <a:satMod val="120000"/>
                    </a:srgbClr>
                  </a:solidFill>
                  <a:prstDash val="solid"/>
                </a:ln>
                <a:solidFill>
                  <a:schemeClr val="accent6">
                    <a:lumMod val="20000"/>
                    <a:lumOff val="80000"/>
                  </a:schemeClr>
                </a:solidFill>
                <a:effectLst>
                  <a:reflection blurRad="12700" stA="28000" endPos="45000" dist="1000" dir="5400000" sy="-100000" algn="bl" rotWithShape="0"/>
                </a:effectLst>
                <a:latin typeface="Century Gothic" pitchFamily="34" charset="0"/>
              </a:rPr>
              <a:t>Gerencia de Seguimiento Normativo de los Programas de Apoyos</a:t>
            </a:r>
          </a:p>
        </p:txBody>
      </p:sp>
    </p:spTree>
    <p:extLst>
      <p:ext uri="{BB962C8B-B14F-4D97-AF65-F5344CB8AC3E}">
        <p14:creationId xmlns:p14="http://schemas.microsoft.com/office/powerpoint/2010/main" val="693308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232" y="0"/>
            <a:ext cx="12192000" cy="6859522"/>
          </a:xfrm>
          <a:prstGeom prst="rect">
            <a:avLst/>
          </a:prstGeom>
        </p:spPr>
      </p:pic>
      <p:sp>
        <p:nvSpPr>
          <p:cNvPr id="3" name="Rectángulo 2"/>
          <p:cNvSpPr/>
          <p:nvPr/>
        </p:nvSpPr>
        <p:spPr>
          <a:xfrm>
            <a:off x="2180511" y="1101552"/>
            <a:ext cx="2728373" cy="703185"/>
          </a:xfrm>
          <a:prstGeom prst="rect">
            <a:avLst/>
          </a:prstGeom>
          <a:noFill/>
          <a:ln>
            <a:noFill/>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altLang="es-MX" sz="4000" b="1" kern="0" dirty="0" smtClean="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ÍNDICE</a:t>
            </a:r>
            <a:endParaRPr kumimoji="0" lang="es-ES" altLang="es-MX" sz="2400" b="1" i="0" u="none" strike="noStrike" kern="0" cap="none" spc="0" normalizeH="0" baseline="0" noProof="0" dirty="0" smtClean="0">
              <a:ln>
                <a:noFill/>
              </a:ln>
              <a:solidFill>
                <a:schemeClr val="accent6">
                  <a:lumMod val="50000"/>
                </a:schemeClr>
              </a:solidFill>
              <a:effectLst/>
              <a:uLnTx/>
              <a:uFillTx/>
              <a:latin typeface="Calibri"/>
            </a:endParaRPr>
          </a:p>
        </p:txBody>
      </p:sp>
      <p:sp>
        <p:nvSpPr>
          <p:cNvPr id="4" name="CuadroTexto 3"/>
          <p:cNvSpPr txBox="1"/>
          <p:nvPr/>
        </p:nvSpPr>
        <p:spPr>
          <a:xfrm>
            <a:off x="345822" y="2201133"/>
            <a:ext cx="11517189" cy="3970318"/>
          </a:xfrm>
          <a:prstGeom prst="rect">
            <a:avLst/>
          </a:prstGeom>
          <a:noFill/>
        </p:spPr>
        <p:txBody>
          <a:bodyPr wrap="square" rtlCol="0">
            <a:spAutoFit/>
          </a:bodyPr>
          <a:lstStyle/>
          <a:p>
            <a:pPr marL="342900" indent="-342900">
              <a:buAutoNum type="arabicPeriod"/>
            </a:pPr>
            <a:r>
              <a:rPr lang="es-ES" sz="2400" dirty="0" smtClean="0">
                <a:latin typeface="Century Gothic" panose="020B0502020202020204" pitchFamily="34" charset="0"/>
              </a:rPr>
              <a:t>Objetivo</a:t>
            </a:r>
          </a:p>
          <a:p>
            <a:pPr marL="342900" indent="-342900">
              <a:buAutoNum type="arabicPeriod"/>
            </a:pPr>
            <a:endParaRPr lang="es-ES" sz="2400" dirty="0" smtClean="0">
              <a:latin typeface="Century Gothic" panose="020B0502020202020204" pitchFamily="34" charset="0"/>
            </a:endParaRPr>
          </a:p>
          <a:p>
            <a:pPr marL="342900" indent="-342900">
              <a:buAutoNum type="arabicPeriod"/>
            </a:pPr>
            <a:r>
              <a:rPr lang="es-ES" sz="2400" dirty="0" smtClean="0">
                <a:latin typeface="Century Gothic" panose="020B0502020202020204" pitchFamily="34" charset="0"/>
              </a:rPr>
              <a:t>Atribuciones</a:t>
            </a:r>
          </a:p>
          <a:p>
            <a:pPr marL="342900" indent="-342900">
              <a:buAutoNum type="arabicPeriod"/>
            </a:pPr>
            <a:endParaRPr lang="es-ES" sz="2400" dirty="0" smtClean="0">
              <a:latin typeface="Century Gothic" panose="020B0502020202020204" pitchFamily="34" charset="0"/>
            </a:endParaRPr>
          </a:p>
          <a:p>
            <a:pPr marL="342900" indent="-342900">
              <a:buAutoNum type="arabicPeriod"/>
            </a:pPr>
            <a:r>
              <a:rPr lang="es-ES" sz="2400" dirty="0" smtClean="0">
                <a:latin typeface="Century Gothic" panose="020B0502020202020204" pitchFamily="34" charset="0"/>
              </a:rPr>
              <a:t>Asuntos </a:t>
            </a:r>
            <a:r>
              <a:rPr lang="es-ES" sz="2400" dirty="0" smtClean="0">
                <a:latin typeface="Century Gothic" panose="020B0502020202020204" pitchFamily="34" charset="0"/>
              </a:rPr>
              <a:t>Relevantes de </a:t>
            </a:r>
            <a:r>
              <a:rPr lang="es-ES" sz="2400" dirty="0" smtClean="0">
                <a:latin typeface="Century Gothic" panose="020B0502020202020204" pitchFamily="34" charset="0"/>
              </a:rPr>
              <a:t>la </a:t>
            </a:r>
            <a:r>
              <a:rPr lang="es-ES" sz="2400" dirty="0" smtClean="0">
                <a:latin typeface="Century Gothic" panose="020B0502020202020204" pitchFamily="34" charset="0"/>
              </a:rPr>
              <a:t>GSNPA</a:t>
            </a:r>
          </a:p>
          <a:p>
            <a:pPr marL="342900" indent="-342900">
              <a:buAutoNum type="arabicPeriod"/>
            </a:pPr>
            <a:endParaRPr lang="es-ES" sz="2400" dirty="0">
              <a:latin typeface="Century Gothic" panose="020B0502020202020204" pitchFamily="34" charset="0"/>
            </a:endParaRPr>
          </a:p>
          <a:p>
            <a:pPr marL="342900" indent="-342900">
              <a:buAutoNum type="arabicPeriod"/>
            </a:pPr>
            <a:r>
              <a:rPr lang="es-ES" sz="2400" dirty="0" smtClean="0">
                <a:latin typeface="Century Gothic" panose="020B0502020202020204" pitchFamily="34" charset="0"/>
              </a:rPr>
              <a:t>Otros Asuntos de la GSNPA</a:t>
            </a:r>
            <a:endParaRPr lang="es-ES" sz="2400" dirty="0" smtClean="0">
              <a:latin typeface="Century Gothic" panose="020B0502020202020204" pitchFamily="34" charset="0"/>
            </a:endParaRPr>
          </a:p>
          <a:p>
            <a:pPr marL="342900" indent="-342900">
              <a:buAutoNum type="arabicPeriod"/>
            </a:pPr>
            <a:endParaRPr lang="es-ES" sz="2400" dirty="0" smtClean="0">
              <a:latin typeface="Century Gothic" panose="020B0502020202020204" pitchFamily="34" charset="0"/>
            </a:endParaRPr>
          </a:p>
          <a:p>
            <a:pPr marL="342900" indent="-342900">
              <a:buAutoNum type="arabicPeriod"/>
            </a:pPr>
            <a:r>
              <a:rPr lang="es-ES" sz="2400" dirty="0" smtClean="0">
                <a:latin typeface="Century Gothic" panose="020B0502020202020204" pitchFamily="34" charset="0"/>
              </a:rPr>
              <a:t>Propuestas de Mejora </a:t>
            </a:r>
          </a:p>
          <a:p>
            <a:pPr marL="342900" indent="-342900">
              <a:buAutoNum type="arabicPeriod"/>
            </a:pPr>
            <a:endParaRPr lang="es-ES" dirty="0" smtClean="0"/>
          </a:p>
          <a:p>
            <a:pPr marL="342900" indent="-342900">
              <a:buAutoNum type="arabicPeriod"/>
            </a:pPr>
            <a:endParaRPr lang="es-ES" dirty="0"/>
          </a:p>
        </p:txBody>
      </p:sp>
    </p:spTree>
    <p:extLst>
      <p:ext uri="{BB962C8B-B14F-4D97-AF65-F5344CB8AC3E}">
        <p14:creationId xmlns:p14="http://schemas.microsoft.com/office/powerpoint/2010/main" val="1777842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9522"/>
          </a:xfrm>
          <a:prstGeom prst="rect">
            <a:avLst/>
          </a:prstGeom>
        </p:spPr>
      </p:pic>
      <p:sp>
        <p:nvSpPr>
          <p:cNvPr id="3" name="Rectángulo 2"/>
          <p:cNvSpPr/>
          <p:nvPr/>
        </p:nvSpPr>
        <p:spPr>
          <a:xfrm>
            <a:off x="2012069" y="1010362"/>
            <a:ext cx="3161510" cy="707886"/>
          </a:xfrm>
          <a:prstGeom prst="rect">
            <a:avLst/>
          </a:prstGeom>
          <a:noFill/>
          <a:ln>
            <a:noFill/>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altLang="es-MX" sz="4000" b="1" kern="0"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OBJETIVO</a:t>
            </a:r>
            <a:r>
              <a:rPr kumimoji="0" lang="es-ES" altLang="es-MX" sz="2400" b="1" i="0" u="none" strike="noStrike" kern="0" cap="none" spc="0" normalizeH="0" baseline="0" noProof="0" dirty="0" smtClean="0">
                <a:ln>
                  <a:noFill/>
                </a:ln>
                <a:solidFill>
                  <a:srgbClr val="C0504D"/>
                </a:solidFill>
                <a:effectLst/>
                <a:uLnTx/>
                <a:uFillTx/>
                <a:latin typeface="Calibri"/>
                <a:ea typeface="+mn-ea"/>
                <a:cs typeface="+mn-cs"/>
              </a:rPr>
              <a:t> </a:t>
            </a:r>
          </a:p>
        </p:txBody>
      </p:sp>
      <p:sp>
        <p:nvSpPr>
          <p:cNvPr id="4" name="CuadroTexto 3"/>
          <p:cNvSpPr txBox="1"/>
          <p:nvPr/>
        </p:nvSpPr>
        <p:spPr>
          <a:xfrm>
            <a:off x="300943" y="2164466"/>
            <a:ext cx="11586258" cy="3539430"/>
          </a:xfrm>
          <a:prstGeom prst="rect">
            <a:avLst/>
          </a:prstGeom>
          <a:noFill/>
        </p:spPr>
        <p:txBody>
          <a:bodyPr wrap="square" rtlCol="0">
            <a:spAutoFit/>
          </a:bodyPr>
          <a:lstStyle/>
          <a:p>
            <a:pPr algn="just"/>
            <a:r>
              <a:rPr lang="es-MX" sz="1400" dirty="0" smtClean="0">
                <a:latin typeface="Century Gothic" panose="020B0502020202020204" pitchFamily="34" charset="0"/>
              </a:rPr>
              <a:t>*</a:t>
            </a:r>
            <a:r>
              <a:rPr lang="es-MX" sz="1400" u="sng" dirty="0" smtClean="0">
                <a:latin typeface="Century Gothic" panose="020B0502020202020204" pitchFamily="34" charset="0"/>
              </a:rPr>
              <a:t>Coordinar </a:t>
            </a:r>
            <a:r>
              <a:rPr lang="es-MX" sz="1400" u="sng" dirty="0">
                <a:latin typeface="Century Gothic" panose="020B0502020202020204" pitchFamily="34" charset="0"/>
              </a:rPr>
              <a:t>el seguimiento normativo a los procesos de entrega, supervisión y comprobación de los recursos de los Programas de Apoyo, Internos y Externos</a:t>
            </a:r>
            <a:r>
              <a:rPr lang="es-MX" sz="1400" dirty="0">
                <a:latin typeface="Century Gothic" panose="020B0502020202020204" pitchFamily="34" charset="0"/>
              </a:rPr>
              <a:t>, que se deriven de los convenios de colaboración suscritos con otras dependencias y entidades de la Administración Pública Federal; así como </a:t>
            </a:r>
            <a:r>
              <a:rPr lang="es-MX" sz="1400" u="sng" dirty="0">
                <a:latin typeface="Century Gothic" panose="020B0502020202020204" pitchFamily="34" charset="0"/>
              </a:rPr>
              <a:t>coordinar la atención de los requerimientos de información y seguimiento a las observaciones y recomendaciones que, en su caso, formulen las diferentes instancias fiscalizadoras </a:t>
            </a:r>
            <a:r>
              <a:rPr lang="es-MX" sz="1400" dirty="0">
                <a:latin typeface="Century Gothic" panose="020B0502020202020204" pitchFamily="34" charset="0"/>
              </a:rPr>
              <a:t>en relación a dichos programas, cuya ejecución esté a cargo de la Dirección General Adjunta de Promoción de Negocios y Coordinación Regional</a:t>
            </a:r>
            <a:r>
              <a:rPr lang="es-MX" sz="1400" dirty="0" smtClean="0">
                <a:latin typeface="Century Gothic" panose="020B0502020202020204" pitchFamily="34" charset="0"/>
              </a:rPr>
              <a:t>.</a:t>
            </a:r>
          </a:p>
          <a:p>
            <a:pPr algn="just"/>
            <a:endParaRPr lang="es-ES" sz="2400" dirty="0" smtClean="0">
              <a:latin typeface="Century Gothic" panose="020B0502020202020204" pitchFamily="34" charset="0"/>
            </a:endParaRPr>
          </a:p>
          <a:p>
            <a:pPr algn="just"/>
            <a:r>
              <a:rPr lang="es-ES" sz="1400" dirty="0" smtClean="0">
                <a:latin typeface="Century Gothic" panose="020B0502020202020204" pitchFamily="34" charset="0"/>
              </a:rPr>
              <a:t>*</a:t>
            </a:r>
            <a:r>
              <a:rPr lang="es-MX" sz="1400" u="sng" dirty="0">
                <a:latin typeface="Century Gothic" panose="020B0502020202020204" pitchFamily="34" charset="0"/>
              </a:rPr>
              <a:t>Analizar y evaluar los procesos </a:t>
            </a:r>
            <a:r>
              <a:rPr lang="es-MX" sz="1400" dirty="0">
                <a:latin typeface="Century Gothic" panose="020B0502020202020204" pitchFamily="34" charset="0"/>
              </a:rPr>
              <a:t>establecidos para llevar a cabo la revisión de expedientes de las solicitudes de apoyo que hubieran recibido recursos para su realización correspondiente a los Programas de Apoyo, Internos y Externos, </a:t>
            </a:r>
            <a:r>
              <a:rPr lang="es-MX" sz="1400" dirty="0" smtClean="0">
                <a:latin typeface="Century Gothic" panose="020B0502020202020204" pitchFamily="34" charset="0"/>
              </a:rPr>
              <a:t>del ejercicio inmediato anterior; para </a:t>
            </a:r>
            <a:r>
              <a:rPr lang="es-MX" sz="1400" u="sng" dirty="0">
                <a:latin typeface="Century Gothic" panose="020B0502020202020204" pitchFamily="34" charset="0"/>
              </a:rPr>
              <a:t>coordinar la elaboración de las acciones de mejora </a:t>
            </a:r>
            <a:r>
              <a:rPr lang="es-MX" sz="1400" dirty="0">
                <a:latin typeface="Century Gothic" panose="020B0502020202020204" pitchFamily="34" charset="0"/>
              </a:rPr>
              <a:t>que fortalezcan el control interno de los procesos de entrega, supervisión y comprobación de los </a:t>
            </a:r>
            <a:r>
              <a:rPr lang="es-MX" sz="1400" dirty="0" smtClean="0">
                <a:latin typeface="Century Gothic" panose="020B0502020202020204" pitchFamily="34" charset="0"/>
              </a:rPr>
              <a:t>recursos de </a:t>
            </a:r>
            <a:r>
              <a:rPr lang="es-MX" sz="1400" dirty="0">
                <a:latin typeface="Century Gothic" panose="020B0502020202020204" pitchFamily="34" charset="0"/>
              </a:rPr>
              <a:t>los Programas antes mencionados.</a:t>
            </a:r>
          </a:p>
          <a:p>
            <a:pPr algn="just"/>
            <a:endParaRPr lang="es-ES" sz="1400" dirty="0" smtClean="0">
              <a:latin typeface="Century Gothic" panose="020B0502020202020204" pitchFamily="34" charset="0"/>
            </a:endParaRPr>
          </a:p>
          <a:p>
            <a:endParaRPr lang="es-ES" sz="2400" dirty="0" smtClean="0">
              <a:latin typeface="Century Gothic" panose="020B0502020202020204" pitchFamily="34" charset="0"/>
            </a:endParaRPr>
          </a:p>
          <a:p>
            <a:endParaRPr lang="es-ES" dirty="0" smtClean="0"/>
          </a:p>
          <a:p>
            <a:pPr marL="342900" indent="-342900">
              <a:buAutoNum type="arabicPeriod"/>
            </a:pPr>
            <a:endParaRPr lang="es-ES" dirty="0"/>
          </a:p>
        </p:txBody>
      </p:sp>
    </p:spTree>
    <p:extLst>
      <p:ext uri="{BB962C8B-B14F-4D97-AF65-F5344CB8AC3E}">
        <p14:creationId xmlns:p14="http://schemas.microsoft.com/office/powerpoint/2010/main" val="95603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22"/>
            <a:ext cx="12192000" cy="6859522"/>
          </a:xfrm>
          <a:prstGeom prst="rect">
            <a:avLst/>
          </a:prstGeom>
        </p:spPr>
      </p:pic>
      <p:sp>
        <p:nvSpPr>
          <p:cNvPr id="3" name="Rectángulo 2"/>
          <p:cNvSpPr/>
          <p:nvPr/>
        </p:nvSpPr>
        <p:spPr>
          <a:xfrm>
            <a:off x="1971964" y="1021342"/>
            <a:ext cx="4605299" cy="707886"/>
          </a:xfrm>
          <a:prstGeom prst="rect">
            <a:avLst/>
          </a:prstGeom>
          <a:noFill/>
          <a:ln>
            <a:noFill/>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altLang="es-MX" sz="4000" b="1" kern="0"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ATRIBUCIONES</a:t>
            </a:r>
          </a:p>
        </p:txBody>
      </p:sp>
      <p:sp>
        <p:nvSpPr>
          <p:cNvPr id="4" name="CuadroTexto 3"/>
          <p:cNvSpPr txBox="1"/>
          <p:nvPr/>
        </p:nvSpPr>
        <p:spPr>
          <a:xfrm>
            <a:off x="294405" y="1709867"/>
            <a:ext cx="11603190" cy="5493812"/>
          </a:xfrm>
          <a:prstGeom prst="rect">
            <a:avLst/>
          </a:prstGeom>
          <a:noFill/>
        </p:spPr>
        <p:txBody>
          <a:bodyPr wrap="square" rtlCol="0">
            <a:spAutoFit/>
          </a:bodyPr>
          <a:lstStyle/>
          <a:p>
            <a:pPr algn="just"/>
            <a:r>
              <a:rPr lang="es-MX" sz="1300" dirty="0" smtClean="0">
                <a:latin typeface="Century Gothic" panose="020B0502020202020204" pitchFamily="34" charset="0"/>
              </a:rPr>
              <a:t>A continuación se en listan las funciones que tiene la Gerencia de Seguimiento Normativo de los Programas de Apoyo (GSNPA), a cargo de </a:t>
            </a:r>
            <a:r>
              <a:rPr lang="es-MX" sz="1300" dirty="0">
                <a:latin typeface="Century Gothic" panose="020B0502020202020204" pitchFamily="34" charset="0"/>
              </a:rPr>
              <a:t>la Dirección General Adjunta de Promoción de Negocios y Coordinación </a:t>
            </a:r>
            <a:r>
              <a:rPr lang="es-MX" sz="1300" dirty="0" smtClean="0">
                <a:latin typeface="Century Gothic" panose="020B0502020202020204" pitchFamily="34" charset="0"/>
              </a:rPr>
              <a:t>Regional (DGAPNCR). </a:t>
            </a:r>
          </a:p>
          <a:p>
            <a:pPr algn="just"/>
            <a:endParaRPr lang="es-MX" sz="1300" dirty="0">
              <a:latin typeface="Century Gothic" panose="020B0502020202020204" pitchFamily="34" charset="0"/>
            </a:endParaRPr>
          </a:p>
          <a:p>
            <a:pPr marL="342900" indent="-342900" algn="just">
              <a:buFont typeface="+mj-lt"/>
              <a:buAutoNum type="arabicPeriod"/>
            </a:pPr>
            <a:r>
              <a:rPr lang="es-MX" sz="1300" dirty="0" smtClean="0">
                <a:latin typeface="Century Gothic" panose="020B0502020202020204" pitchFamily="34" charset="0"/>
              </a:rPr>
              <a:t>Dirigir </a:t>
            </a:r>
            <a:r>
              <a:rPr lang="es-MX" sz="1300" dirty="0">
                <a:latin typeface="Century Gothic" panose="020B0502020202020204" pitchFamily="34" charset="0"/>
              </a:rPr>
              <a:t>y coordinar la elaboración y seguimiento de la revisión de la integración de expedientes de las solicitudes de apoyo en trámite para su liberación previo al pago con cargo a los Programas de Apoyo </a:t>
            </a:r>
            <a:r>
              <a:rPr lang="es-MX" sz="1300" dirty="0" smtClean="0">
                <a:latin typeface="Century Gothic" panose="020B0502020202020204" pitchFamily="34" charset="0"/>
              </a:rPr>
              <a:t>Internos.</a:t>
            </a:r>
          </a:p>
          <a:p>
            <a:pPr marL="342900" indent="-342900" algn="just">
              <a:buFont typeface="+mj-lt"/>
              <a:buAutoNum type="arabicPeriod"/>
            </a:pPr>
            <a:endParaRPr lang="es-MX" sz="1300" dirty="0" smtClean="0">
              <a:latin typeface="Century Gothic" panose="020B0502020202020204" pitchFamily="34" charset="0"/>
            </a:endParaRPr>
          </a:p>
          <a:p>
            <a:pPr marL="342900" indent="-342900" algn="just">
              <a:buFont typeface="+mj-lt"/>
              <a:buAutoNum type="arabicPeriod"/>
            </a:pPr>
            <a:r>
              <a:rPr lang="es-MX" sz="1300" dirty="0" smtClean="0">
                <a:latin typeface="Century Gothic" panose="020B0502020202020204" pitchFamily="34" charset="0"/>
              </a:rPr>
              <a:t>Analizar </a:t>
            </a:r>
            <a:r>
              <a:rPr lang="es-MX" sz="1300" dirty="0">
                <a:latin typeface="Century Gothic" panose="020B0502020202020204" pitchFamily="34" charset="0"/>
              </a:rPr>
              <a:t>y evaluar los procesos establecidos para llevar a cabo la revisión de expedientes de las solicitudes de apoyo que hubieran recibido recursos para su realización correspondiente a los Programas de Apoyo, Internos y Externos, </a:t>
            </a:r>
            <a:r>
              <a:rPr lang="es-MX" sz="1300" dirty="0" smtClean="0">
                <a:latin typeface="Century Gothic" panose="020B0502020202020204" pitchFamily="34" charset="0"/>
              </a:rPr>
              <a:t>así </a:t>
            </a:r>
            <a:r>
              <a:rPr lang="es-MX" sz="1300" dirty="0">
                <a:latin typeface="Century Gothic" panose="020B0502020202020204" pitchFamily="34" charset="0"/>
              </a:rPr>
              <a:t>como coordinar la elaboración de las acciones de mejora que fortalezcan el control interno de los procesos de entrega, supervisión y comprobación de los recursos de los Programas antes mencionados.</a:t>
            </a:r>
          </a:p>
          <a:p>
            <a:pPr marL="342900" indent="-342900" algn="just">
              <a:buFont typeface="+mj-lt"/>
              <a:buAutoNum type="arabicPeriod"/>
            </a:pPr>
            <a:endParaRPr lang="es-MX" sz="1300" dirty="0" smtClean="0">
              <a:latin typeface="Century Gothic" panose="020B0502020202020204" pitchFamily="34" charset="0"/>
            </a:endParaRPr>
          </a:p>
          <a:p>
            <a:pPr marL="342900" indent="-342900" algn="just">
              <a:buFont typeface="+mj-lt"/>
              <a:buAutoNum type="arabicPeriod"/>
            </a:pPr>
            <a:r>
              <a:rPr lang="es-MX" sz="1300" dirty="0" smtClean="0">
                <a:latin typeface="Century Gothic" panose="020B0502020202020204" pitchFamily="34" charset="0"/>
              </a:rPr>
              <a:t>Coordinar </a:t>
            </a:r>
            <a:r>
              <a:rPr lang="es-MX" sz="1300" dirty="0">
                <a:latin typeface="Century Gothic" panose="020B0502020202020204" pitchFamily="34" charset="0"/>
              </a:rPr>
              <a:t>la implementación de acciones de mejora de los procesos de entrega, supervisión y comprobación de los recursos de los Programas de Apoyo, Internos y </a:t>
            </a:r>
            <a:r>
              <a:rPr lang="es-MX" sz="1300" dirty="0" smtClean="0">
                <a:latin typeface="Century Gothic" panose="020B0502020202020204" pitchFamily="34" charset="0"/>
              </a:rPr>
              <a:t>Externos, </a:t>
            </a:r>
            <a:r>
              <a:rPr lang="es-MX" sz="1300" dirty="0">
                <a:latin typeface="Century Gothic" panose="020B0502020202020204" pitchFamily="34" charset="0"/>
              </a:rPr>
              <a:t>conjuntamente con las áreas operativas, a fin de validar su cumplimiento.</a:t>
            </a:r>
          </a:p>
          <a:p>
            <a:pPr marL="342900" indent="-342900" algn="just">
              <a:buFont typeface="+mj-lt"/>
              <a:buAutoNum type="arabicPeriod"/>
            </a:pPr>
            <a:endParaRPr lang="es-MX" sz="1300" dirty="0" smtClean="0">
              <a:latin typeface="Century Gothic" panose="020B0502020202020204" pitchFamily="34" charset="0"/>
            </a:endParaRPr>
          </a:p>
          <a:p>
            <a:pPr marL="342900" indent="-342900" algn="just">
              <a:buFont typeface="+mj-lt"/>
              <a:buAutoNum type="arabicPeriod"/>
            </a:pPr>
            <a:r>
              <a:rPr lang="es-MX" sz="1300" dirty="0" smtClean="0">
                <a:latin typeface="Century Gothic" panose="020B0502020202020204" pitchFamily="34" charset="0"/>
              </a:rPr>
              <a:t>Coordinar </a:t>
            </a:r>
            <a:r>
              <a:rPr lang="es-MX" sz="1300" dirty="0">
                <a:latin typeface="Century Gothic" panose="020B0502020202020204" pitchFamily="34" charset="0"/>
              </a:rPr>
              <a:t>y supervisar el seguimiento a la atención de las observaciones realizadas por los distintos Órganos Fiscalizadores en relación a los Programas de Apoyo, </a:t>
            </a:r>
            <a:r>
              <a:rPr lang="es-MX" sz="1300" dirty="0" smtClean="0">
                <a:latin typeface="Century Gothic" panose="020B0502020202020204" pitchFamily="34" charset="0"/>
              </a:rPr>
              <a:t>y </a:t>
            </a:r>
            <a:r>
              <a:rPr lang="es-MX" sz="1300" dirty="0">
                <a:latin typeface="Century Gothic" panose="020B0502020202020204" pitchFamily="34" charset="0"/>
              </a:rPr>
              <a:t>en su </a:t>
            </a:r>
            <a:r>
              <a:rPr lang="es-MX" sz="1300" dirty="0" smtClean="0">
                <a:latin typeface="Century Gothic" panose="020B0502020202020204" pitchFamily="34" charset="0"/>
              </a:rPr>
              <a:t>caso </a:t>
            </a:r>
            <a:r>
              <a:rPr lang="es-MX" sz="1300" dirty="0">
                <a:latin typeface="Century Gothic" panose="020B0502020202020204" pitchFamily="34" charset="0"/>
              </a:rPr>
              <a:t>las que </a:t>
            </a:r>
            <a:r>
              <a:rPr lang="es-MX" sz="1300" dirty="0" smtClean="0">
                <a:latin typeface="Century Gothic" panose="020B0502020202020204" pitchFamily="34" charset="0"/>
              </a:rPr>
              <a:t>designe la DGAPNCR, para su revisión </a:t>
            </a:r>
            <a:r>
              <a:rPr lang="es-MX" sz="1300" dirty="0">
                <a:latin typeface="Century Gothic" panose="020B0502020202020204" pitchFamily="34" charset="0"/>
              </a:rPr>
              <a:t>conjuntamente con las áreas operativas involucradas en la ejecución de los Programas Presupuestales de Apoyo Internos y Externos, a fin de verificar su cumplimiento en tiempo y forma</a:t>
            </a:r>
            <a:r>
              <a:rPr lang="es-MX" sz="1300" dirty="0" smtClean="0">
                <a:latin typeface="Century Gothic" panose="020B0502020202020204" pitchFamily="34" charset="0"/>
              </a:rPr>
              <a:t>.</a:t>
            </a:r>
          </a:p>
          <a:p>
            <a:pPr marL="342900" indent="-342900" algn="just">
              <a:buFont typeface="+mj-lt"/>
              <a:buAutoNum type="arabicPeriod"/>
            </a:pPr>
            <a:endParaRPr lang="es-MX" sz="1300" dirty="0">
              <a:latin typeface="Century Gothic" panose="020B0502020202020204" pitchFamily="34" charset="0"/>
            </a:endParaRPr>
          </a:p>
          <a:p>
            <a:pPr marL="342900" lvl="0" indent="-342900" algn="just">
              <a:buFont typeface="+mj-lt"/>
              <a:buAutoNum type="arabicPeriod"/>
            </a:pPr>
            <a:r>
              <a:rPr lang="es-MX" sz="1300" dirty="0">
                <a:solidFill>
                  <a:prstClr val="black"/>
                </a:solidFill>
                <a:latin typeface="Century Gothic" panose="020B0502020202020204" pitchFamily="34" charset="0"/>
              </a:rPr>
              <a:t>Participar en la elaboración de las Reglas de Operación de los Programas de Apoyo </a:t>
            </a:r>
            <a:r>
              <a:rPr lang="es-MX" sz="1300" dirty="0" smtClean="0">
                <a:solidFill>
                  <a:prstClr val="black"/>
                </a:solidFill>
                <a:latin typeface="Century Gothic" panose="020B0502020202020204" pitchFamily="34" charset="0"/>
              </a:rPr>
              <a:t>Internos, con </a:t>
            </a:r>
            <a:r>
              <a:rPr lang="es-MX" sz="1300" dirty="0">
                <a:solidFill>
                  <a:prstClr val="black"/>
                </a:solidFill>
                <a:latin typeface="Century Gothic" panose="020B0502020202020204" pitchFamily="34" charset="0"/>
              </a:rPr>
              <a:t>el objeto de </a:t>
            </a:r>
            <a:r>
              <a:rPr lang="es-MX" sz="1300" dirty="0" err="1">
                <a:solidFill>
                  <a:prstClr val="black"/>
                </a:solidFill>
                <a:latin typeface="Century Gothic" panose="020B0502020202020204" pitchFamily="34" charset="0"/>
              </a:rPr>
              <a:t>eficientar</a:t>
            </a:r>
            <a:r>
              <a:rPr lang="es-MX" sz="1300" dirty="0">
                <a:solidFill>
                  <a:prstClr val="black"/>
                </a:solidFill>
                <a:latin typeface="Century Gothic" panose="020B0502020202020204" pitchFamily="34" charset="0"/>
              </a:rPr>
              <a:t> la entrega, supervisión y comprobación de los recursos de los Programas antes mencionados</a:t>
            </a:r>
            <a:r>
              <a:rPr lang="es-MX" sz="1300" dirty="0" smtClean="0">
                <a:solidFill>
                  <a:prstClr val="black"/>
                </a:solidFill>
                <a:latin typeface="Century Gothic" panose="020B0502020202020204" pitchFamily="34" charset="0"/>
              </a:rPr>
              <a:t>.</a:t>
            </a:r>
          </a:p>
          <a:p>
            <a:pPr marL="342900" lvl="0" indent="-342900" algn="just">
              <a:buFont typeface="+mj-lt"/>
              <a:buAutoNum type="arabicPeriod"/>
            </a:pPr>
            <a:endParaRPr lang="es-MX" sz="1300" dirty="0">
              <a:solidFill>
                <a:prstClr val="black"/>
              </a:solidFill>
              <a:latin typeface="Century Gothic" panose="020B0502020202020204" pitchFamily="34" charset="0"/>
            </a:endParaRPr>
          </a:p>
          <a:p>
            <a:pPr marL="342900" lvl="0" indent="-342900" algn="just">
              <a:buFont typeface="+mj-lt"/>
              <a:buAutoNum type="arabicPeriod"/>
            </a:pPr>
            <a:r>
              <a:rPr lang="es-MX" sz="1300" dirty="0">
                <a:solidFill>
                  <a:prstClr val="black"/>
                </a:solidFill>
                <a:latin typeface="Century Gothic" panose="020B0502020202020204" pitchFamily="34" charset="0"/>
              </a:rPr>
              <a:t>Evaluar el cumplimiento de los términos y condiciones en la documentación requerida para la entrega, supervisión </a:t>
            </a:r>
            <a:r>
              <a:rPr lang="es-MX" sz="1300" dirty="0" smtClean="0">
                <a:solidFill>
                  <a:prstClr val="black"/>
                </a:solidFill>
                <a:latin typeface="Century Gothic" panose="020B0502020202020204" pitchFamily="34" charset="0"/>
              </a:rPr>
              <a:t>y comprobación </a:t>
            </a:r>
            <a:r>
              <a:rPr lang="es-MX" sz="1300" dirty="0">
                <a:solidFill>
                  <a:prstClr val="black"/>
                </a:solidFill>
                <a:latin typeface="Century Gothic" panose="020B0502020202020204" pitchFamily="34" charset="0"/>
              </a:rPr>
              <a:t>de los recursos de los Programas de Apoyo, Internos y </a:t>
            </a:r>
            <a:r>
              <a:rPr lang="es-MX" sz="1300" dirty="0" smtClean="0">
                <a:solidFill>
                  <a:prstClr val="black"/>
                </a:solidFill>
                <a:latin typeface="Century Gothic" panose="020B0502020202020204" pitchFamily="34" charset="0"/>
              </a:rPr>
              <a:t>Externos, con </a:t>
            </a:r>
            <a:r>
              <a:rPr lang="es-MX" sz="1300" dirty="0">
                <a:solidFill>
                  <a:prstClr val="black"/>
                </a:solidFill>
                <a:latin typeface="Century Gothic" panose="020B0502020202020204" pitchFamily="34" charset="0"/>
              </a:rPr>
              <a:t>la finalidad de dar cumplimiento a la </a:t>
            </a:r>
            <a:r>
              <a:rPr lang="es-MX" sz="1300" dirty="0" smtClean="0">
                <a:solidFill>
                  <a:prstClr val="black"/>
                </a:solidFill>
                <a:latin typeface="Century Gothic" panose="020B0502020202020204" pitchFamily="34" charset="0"/>
              </a:rPr>
              <a:t>Normatividad </a:t>
            </a:r>
            <a:r>
              <a:rPr lang="es-MX" sz="1300" dirty="0">
                <a:solidFill>
                  <a:prstClr val="black"/>
                </a:solidFill>
                <a:latin typeface="Century Gothic" panose="020B0502020202020204" pitchFamily="34" charset="0"/>
              </a:rPr>
              <a:t>aplicable.</a:t>
            </a:r>
          </a:p>
          <a:p>
            <a:pPr marL="342900" lvl="0" indent="-342900" algn="just">
              <a:buFont typeface="+mj-lt"/>
              <a:buAutoNum type="arabicPeriod"/>
            </a:pPr>
            <a:endParaRPr lang="es-MX" sz="1400" dirty="0">
              <a:solidFill>
                <a:prstClr val="black"/>
              </a:solidFill>
              <a:latin typeface="Century Gothic" panose="020B0502020202020204" pitchFamily="34" charset="0"/>
            </a:endParaRPr>
          </a:p>
          <a:p>
            <a:pPr algn="just"/>
            <a:endParaRPr lang="es-MX" sz="1200" dirty="0" smtClean="0">
              <a:latin typeface="Century Gothic" panose="020B0502020202020204" pitchFamily="34" charset="0"/>
            </a:endParaRPr>
          </a:p>
        </p:txBody>
      </p:sp>
    </p:spTree>
    <p:extLst>
      <p:ext uri="{BB962C8B-B14F-4D97-AF65-F5344CB8AC3E}">
        <p14:creationId xmlns:p14="http://schemas.microsoft.com/office/powerpoint/2010/main" val="4094865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9522"/>
          </a:xfrm>
          <a:prstGeom prst="rect">
            <a:avLst/>
          </a:prstGeom>
        </p:spPr>
      </p:pic>
      <p:sp>
        <p:nvSpPr>
          <p:cNvPr id="3" name="Rectángulo 2"/>
          <p:cNvSpPr/>
          <p:nvPr/>
        </p:nvSpPr>
        <p:spPr>
          <a:xfrm>
            <a:off x="1883734" y="1057934"/>
            <a:ext cx="5535740" cy="707886"/>
          </a:xfrm>
          <a:prstGeom prst="rect">
            <a:avLst/>
          </a:prstGeom>
          <a:noFill/>
          <a:ln>
            <a:noFill/>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ES" altLang="es-MX" sz="4000" b="1" kern="0" dirty="0" smtClean="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rPr>
              <a:t>ASUNTOS RELEVANTES</a:t>
            </a:r>
            <a:endParaRPr lang="es-ES" altLang="es-MX" sz="4000" b="1" kern="0" dirty="0">
              <a:solidFill>
                <a:schemeClr val="accent6">
                  <a:lumMod val="50000"/>
                </a:schemeClr>
              </a:solidFill>
              <a:effectLst>
                <a:outerShdw blurRad="38100" dist="38100" dir="2700000" algn="tl">
                  <a:srgbClr val="000000">
                    <a:alpha val="43137"/>
                  </a:srgbClr>
                </a:outerShdw>
              </a:effectLst>
              <a:latin typeface="Century Gothic" panose="020B0502020202020204" pitchFamily="34" charset="0"/>
            </a:endParaRPr>
          </a:p>
        </p:txBody>
      </p:sp>
      <p:sp>
        <p:nvSpPr>
          <p:cNvPr id="4" name="CuadroTexto 3"/>
          <p:cNvSpPr txBox="1"/>
          <p:nvPr/>
        </p:nvSpPr>
        <p:spPr>
          <a:xfrm>
            <a:off x="300943" y="1993923"/>
            <a:ext cx="10864361" cy="4678204"/>
          </a:xfrm>
          <a:prstGeom prst="rect">
            <a:avLst/>
          </a:prstGeom>
          <a:noFill/>
        </p:spPr>
        <p:txBody>
          <a:bodyPr wrap="square" rtlCol="0">
            <a:spAutoFit/>
          </a:bodyPr>
          <a:lstStyle/>
          <a:p>
            <a:pPr lvl="0" algn="just"/>
            <a:r>
              <a:rPr lang="es-MX" sz="1400" b="1" dirty="0" smtClean="0">
                <a:solidFill>
                  <a:prstClr val="black"/>
                </a:solidFill>
                <a:latin typeface="Century Gothic" panose="020B0502020202020204" pitchFamily="34" charset="0"/>
              </a:rPr>
              <a:t>TEMA</a:t>
            </a:r>
            <a:r>
              <a:rPr lang="es-MX" sz="1400" b="1" dirty="0">
                <a:solidFill>
                  <a:prstClr val="black"/>
                </a:solidFill>
                <a:latin typeface="Century Gothic" panose="020B0502020202020204" pitchFamily="34" charset="0"/>
              </a:rPr>
              <a:t>	</a:t>
            </a:r>
            <a:r>
              <a:rPr lang="es-MX" sz="1400" b="1" dirty="0" smtClean="0">
                <a:solidFill>
                  <a:prstClr val="black"/>
                </a:solidFill>
                <a:latin typeface="Century Gothic" panose="020B0502020202020204" pitchFamily="34" charset="0"/>
              </a:rPr>
              <a:t>                                    SUBTEMA</a:t>
            </a:r>
            <a:endParaRPr lang="es-MX" sz="1200" b="1" dirty="0">
              <a:solidFill>
                <a:prstClr val="black"/>
              </a:solidFill>
              <a:latin typeface="Century Gothic" panose="020B0502020202020204" pitchFamily="34" charset="0"/>
            </a:endParaRPr>
          </a:p>
          <a:p>
            <a:pPr lvl="0" algn="just"/>
            <a:r>
              <a:rPr lang="es-MX" sz="800" dirty="0">
                <a:solidFill>
                  <a:prstClr val="black"/>
                </a:solidFill>
                <a:latin typeface="Century Gothic" panose="020B0502020202020204" pitchFamily="34" charset="0"/>
              </a:rPr>
              <a:t>	</a:t>
            </a:r>
          </a:p>
          <a:p>
            <a:pPr lvl="0"/>
            <a:r>
              <a:rPr lang="es-MX" sz="1200" dirty="0">
                <a:solidFill>
                  <a:prstClr val="black"/>
                </a:solidFill>
                <a:latin typeface="Century Gothic" panose="020B0502020202020204" pitchFamily="34" charset="0"/>
              </a:rPr>
              <a:t>1. AUDITORIA	</a:t>
            </a:r>
            <a:r>
              <a:rPr lang="es-MX" sz="1200" dirty="0" smtClean="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1.1Atención </a:t>
            </a:r>
            <a:r>
              <a:rPr lang="es-MX" sz="1200" dirty="0">
                <a:solidFill>
                  <a:prstClr val="black"/>
                </a:solidFill>
                <a:latin typeface="Century Gothic" panose="020B0502020202020204" pitchFamily="34" charset="0"/>
              </a:rPr>
              <a:t>a requerimientos de Auditoría (programas externos</a:t>
            </a:r>
            <a:r>
              <a:rPr lang="es-MX" sz="1200" dirty="0" smtClean="0">
                <a:solidFill>
                  <a:prstClr val="black"/>
                </a:solidFill>
                <a:latin typeface="Century Gothic" panose="020B0502020202020204" pitchFamily="34" charset="0"/>
              </a:rPr>
              <a:t>).                                                                                     </a:t>
            </a:r>
            <a:endParaRPr lang="es-MX" sz="1200" dirty="0">
              <a:solidFill>
                <a:prstClr val="black"/>
              </a:solidFill>
              <a:latin typeface="Century Gothic" panose="020B0502020202020204" pitchFamily="34" charset="0"/>
            </a:endParaRPr>
          </a:p>
          <a:p>
            <a:pPr lvl="0" algn="just"/>
            <a:r>
              <a:rPr lang="es-MX" sz="1200" dirty="0">
                <a:solidFill>
                  <a:prstClr val="black"/>
                </a:solidFill>
                <a:latin typeface="Century Gothic" panose="020B0502020202020204" pitchFamily="34" charset="0"/>
              </a:rPr>
              <a:t>	</a:t>
            </a:r>
          </a:p>
          <a:p>
            <a:pPr lvl="0" algn="just"/>
            <a:r>
              <a:rPr lang="es-MX" sz="1200" dirty="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                                        1.2 </a:t>
            </a:r>
            <a:r>
              <a:rPr lang="es-MX" sz="1200" dirty="0">
                <a:solidFill>
                  <a:prstClr val="black"/>
                </a:solidFill>
                <a:latin typeface="Century Gothic" panose="020B0502020202020204" pitchFamily="34" charset="0"/>
              </a:rPr>
              <a:t>Atención a requerimientos de Auditoría (programas internos).</a:t>
            </a:r>
          </a:p>
          <a:p>
            <a:pPr lvl="0" algn="just"/>
            <a:r>
              <a:rPr lang="es-MX" sz="1200" dirty="0">
                <a:solidFill>
                  <a:prstClr val="black"/>
                </a:solidFill>
                <a:latin typeface="Century Gothic" panose="020B0502020202020204" pitchFamily="34" charset="0"/>
              </a:rPr>
              <a:t>	</a:t>
            </a:r>
          </a:p>
          <a:p>
            <a:pPr lvl="0" algn="just"/>
            <a:r>
              <a:rPr lang="es-MX" sz="1200" dirty="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1.3 </a:t>
            </a:r>
            <a:r>
              <a:rPr lang="es-MX" sz="1200" dirty="0">
                <a:solidFill>
                  <a:prstClr val="black"/>
                </a:solidFill>
                <a:latin typeface="Century Gothic" panose="020B0502020202020204" pitchFamily="34" charset="0"/>
              </a:rPr>
              <a:t>Supervisión de SAGARPA.</a:t>
            </a:r>
          </a:p>
          <a:p>
            <a:pPr lvl="0" algn="just"/>
            <a:r>
              <a:rPr lang="es-MX" sz="1200" dirty="0">
                <a:solidFill>
                  <a:prstClr val="black"/>
                </a:solidFill>
                <a:latin typeface="Century Gothic" panose="020B0502020202020204" pitchFamily="34" charset="0"/>
              </a:rPr>
              <a:t>	</a:t>
            </a:r>
          </a:p>
          <a:p>
            <a:pPr lvl="0" algn="just"/>
            <a:r>
              <a:rPr lang="es-MX" sz="1200" dirty="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1.4 </a:t>
            </a:r>
            <a:r>
              <a:rPr lang="es-MX" sz="1200" dirty="0">
                <a:solidFill>
                  <a:prstClr val="black"/>
                </a:solidFill>
                <a:latin typeface="Century Gothic" panose="020B0502020202020204" pitchFamily="34" charset="0"/>
              </a:rPr>
              <a:t>Supervisión de CNBV.</a:t>
            </a:r>
          </a:p>
          <a:p>
            <a:pPr lvl="0" algn="just"/>
            <a:r>
              <a:rPr lang="es-MX" sz="1200" dirty="0">
                <a:solidFill>
                  <a:prstClr val="black"/>
                </a:solidFill>
                <a:latin typeface="Century Gothic" panose="020B0502020202020204" pitchFamily="34" charset="0"/>
              </a:rPr>
              <a:t>	</a:t>
            </a:r>
          </a:p>
          <a:p>
            <a:pPr lvl="0" algn="just"/>
            <a:r>
              <a:rPr lang="es-MX" sz="1200" dirty="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1.5 </a:t>
            </a:r>
            <a:r>
              <a:rPr lang="es-MX" sz="1200" dirty="0">
                <a:solidFill>
                  <a:prstClr val="black"/>
                </a:solidFill>
                <a:latin typeface="Century Gothic" panose="020B0502020202020204" pitchFamily="34" charset="0"/>
              </a:rPr>
              <a:t>Atención al Jurídico.</a:t>
            </a:r>
          </a:p>
          <a:p>
            <a:pPr lvl="0" algn="just"/>
            <a:r>
              <a:rPr lang="es-MX" sz="1200" dirty="0">
                <a:solidFill>
                  <a:prstClr val="black"/>
                </a:solidFill>
                <a:latin typeface="Century Gothic" panose="020B0502020202020204" pitchFamily="34" charset="0"/>
              </a:rPr>
              <a:t>	</a:t>
            </a:r>
          </a:p>
          <a:p>
            <a:pPr lvl="0" algn="just"/>
            <a:r>
              <a:rPr lang="es-MX" sz="1200" dirty="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                                        </a:t>
            </a:r>
            <a:r>
              <a:rPr lang="es-MX" sz="1200" dirty="0" smtClean="0">
                <a:solidFill>
                  <a:prstClr val="black"/>
                </a:solidFill>
                <a:latin typeface="Century Gothic" panose="020B0502020202020204" pitchFamily="34" charset="0"/>
              </a:rPr>
              <a:t>1.6 </a:t>
            </a:r>
            <a:r>
              <a:rPr lang="es-MX" sz="1200" dirty="0" err="1">
                <a:solidFill>
                  <a:prstClr val="black"/>
                </a:solidFill>
                <a:latin typeface="Century Gothic" panose="020B0502020202020204" pitchFamily="34" charset="0"/>
              </a:rPr>
              <a:t>Solventación</a:t>
            </a:r>
            <a:r>
              <a:rPr lang="es-MX" sz="1200" dirty="0">
                <a:solidFill>
                  <a:prstClr val="black"/>
                </a:solidFill>
                <a:latin typeface="Century Gothic" panose="020B0502020202020204" pitchFamily="34" charset="0"/>
              </a:rPr>
              <a:t> de Pliegos de Observación</a:t>
            </a:r>
            <a:r>
              <a:rPr lang="es-MX" sz="1200" dirty="0" smtClean="0">
                <a:solidFill>
                  <a:prstClr val="black"/>
                </a:solidFill>
                <a:latin typeface="Century Gothic" panose="020B0502020202020204" pitchFamily="34" charset="0"/>
              </a:rPr>
              <a:t>.</a:t>
            </a:r>
          </a:p>
          <a:p>
            <a:pPr lvl="0" algn="just"/>
            <a:endParaRPr lang="es-MX" sz="1200" dirty="0">
              <a:solidFill>
                <a:prstClr val="black"/>
              </a:solidFill>
              <a:latin typeface="Century Gothic" panose="020B0502020202020204" pitchFamily="34" charset="0"/>
            </a:endParaRPr>
          </a:p>
          <a:p>
            <a:pPr algn="just"/>
            <a:endParaRPr lang="es-MX" sz="1200" dirty="0" smtClean="0">
              <a:latin typeface="Century Gothic" panose="020B0502020202020204" pitchFamily="34" charset="0"/>
            </a:endParaRPr>
          </a:p>
          <a:p>
            <a:r>
              <a:rPr lang="es-MX" sz="1200" dirty="0" smtClean="0">
                <a:latin typeface="Century Gothic" panose="020B0502020202020204" pitchFamily="34" charset="0"/>
              </a:rPr>
              <a:t>2</a:t>
            </a:r>
            <a:r>
              <a:rPr lang="es-MX" sz="1200" dirty="0">
                <a:latin typeface="Century Gothic" panose="020B0502020202020204" pitchFamily="34" charset="0"/>
              </a:rPr>
              <a:t>. ACCIONES DE  </a:t>
            </a:r>
            <a:r>
              <a:rPr lang="es-MX" sz="1400" dirty="0" smtClean="0">
                <a:latin typeface="Century Gothic" panose="020B0502020202020204" pitchFamily="34" charset="0"/>
              </a:rPr>
              <a:t>MEJORA</a:t>
            </a:r>
            <a:r>
              <a:rPr lang="es-MX" sz="1200" dirty="0">
                <a:latin typeface="Century Gothic" panose="020B0502020202020204" pitchFamily="34" charset="0"/>
              </a:rPr>
              <a:t> </a:t>
            </a:r>
            <a:r>
              <a:rPr lang="es-MX" sz="1200" dirty="0" smtClean="0">
                <a:latin typeface="Century Gothic" panose="020B0502020202020204" pitchFamily="34" charset="0"/>
              </a:rPr>
              <a:t>              2.1 </a:t>
            </a:r>
            <a:r>
              <a:rPr lang="es-MX" sz="1200" dirty="0">
                <a:latin typeface="Century Gothic" panose="020B0502020202020204" pitchFamily="34" charset="0"/>
              </a:rPr>
              <a:t>Programa de Trabajo de la GSNPA 2018</a:t>
            </a:r>
          </a:p>
          <a:p>
            <a:endParaRPr lang="es-MX" sz="1200" dirty="0">
              <a:latin typeface="Century Gothic" panose="020B0502020202020204" pitchFamily="34" charset="0"/>
            </a:endParaRPr>
          </a:p>
          <a:p>
            <a:r>
              <a:rPr lang="es-MX" sz="1200" dirty="0" smtClean="0">
                <a:latin typeface="Century Gothic" panose="020B0502020202020204" pitchFamily="34" charset="0"/>
              </a:rPr>
              <a:t>		                    2.2 </a:t>
            </a:r>
            <a:r>
              <a:rPr lang="es-MX" sz="1400" dirty="0">
                <a:latin typeface="Century Gothic" panose="020B0502020202020204" pitchFamily="34" charset="0"/>
              </a:rPr>
              <a:t>Revisión</a:t>
            </a:r>
            <a:r>
              <a:rPr lang="es-MX" sz="1200" dirty="0">
                <a:latin typeface="Century Gothic" panose="020B0502020202020204" pitchFamily="34" charset="0"/>
              </a:rPr>
              <a:t> de Expedientes de Apoyos Internos y Externos</a:t>
            </a:r>
            <a:r>
              <a:rPr lang="es-MX" sz="1200" dirty="0" smtClean="0">
                <a:latin typeface="Century Gothic" panose="020B0502020202020204" pitchFamily="34" charset="0"/>
              </a:rPr>
              <a:t>.</a:t>
            </a:r>
          </a:p>
          <a:p>
            <a:endParaRPr lang="es-MX" sz="1200" dirty="0">
              <a:latin typeface="Century Gothic" panose="020B0502020202020204" pitchFamily="34" charset="0"/>
            </a:endParaRPr>
          </a:p>
          <a:p>
            <a:r>
              <a:rPr lang="es-MX" sz="1200" dirty="0" smtClean="0">
                <a:latin typeface="Century Gothic" panose="020B0502020202020204" pitchFamily="34" charset="0"/>
              </a:rPr>
              <a:t>	</a:t>
            </a:r>
            <a:r>
              <a:rPr lang="es-MX" sz="1200" smtClean="0">
                <a:latin typeface="Century Gothic" panose="020B0502020202020204" pitchFamily="34" charset="0"/>
              </a:rPr>
              <a:t>	                    2.3 </a:t>
            </a:r>
            <a:r>
              <a:rPr lang="es-MX" sz="1200" dirty="0">
                <a:latin typeface="Century Gothic" panose="020B0502020202020204" pitchFamily="34" charset="0"/>
              </a:rPr>
              <a:t>Listas de Verificación de los Programas Internos y Externos</a:t>
            </a:r>
          </a:p>
          <a:p>
            <a:pPr algn="just"/>
            <a:endParaRPr lang="es-MX" sz="1200" dirty="0">
              <a:latin typeface="Century Gothic" panose="020B0502020202020204" pitchFamily="34" charset="0"/>
            </a:endParaRPr>
          </a:p>
          <a:p>
            <a:pPr lvl="0" algn="just"/>
            <a:endParaRPr lang="es-MX" sz="1200" dirty="0">
              <a:solidFill>
                <a:prstClr val="black"/>
              </a:solidFill>
              <a:latin typeface="Century Gothic" panose="020B0502020202020204" pitchFamily="34" charset="0"/>
            </a:endParaRPr>
          </a:p>
          <a:p>
            <a:pPr lvl="0" algn="just"/>
            <a:r>
              <a:rPr lang="es-MX" sz="1200" dirty="0">
                <a:solidFill>
                  <a:prstClr val="black"/>
                </a:solidFill>
                <a:latin typeface="Century Gothic" panose="020B0502020202020204" pitchFamily="34" charset="0"/>
              </a:rPr>
              <a:t>	</a:t>
            </a:r>
          </a:p>
          <a:p>
            <a:pPr lvl="0" algn="just"/>
            <a:endParaRPr lang="es-MX" sz="800" dirty="0">
              <a:solidFill>
                <a:prstClr val="black"/>
              </a:solidFill>
              <a:latin typeface="Century Gothic" panose="020B0502020202020204" pitchFamily="34" charset="0"/>
            </a:endParaRPr>
          </a:p>
          <a:p>
            <a:pPr algn="just"/>
            <a:endParaRPr lang="es-MX" sz="1200" dirty="0" smtClean="0">
              <a:latin typeface="Century Gothic" panose="020B0502020202020204" pitchFamily="34" charset="0"/>
            </a:endParaRPr>
          </a:p>
        </p:txBody>
      </p:sp>
    </p:spTree>
    <p:extLst>
      <p:ext uri="{BB962C8B-B14F-4D97-AF65-F5344CB8AC3E}">
        <p14:creationId xmlns:p14="http://schemas.microsoft.com/office/powerpoint/2010/main" val="904655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192000" cy="6859522"/>
          </a:xfrm>
          <a:prstGeom prst="rect">
            <a:avLst/>
          </a:prstGeom>
        </p:spPr>
      </p:pic>
      <p:sp>
        <p:nvSpPr>
          <p:cNvPr id="3" name="Rectángulo 2"/>
          <p:cNvSpPr/>
          <p:nvPr/>
        </p:nvSpPr>
        <p:spPr>
          <a:xfrm>
            <a:off x="1819564" y="1117594"/>
            <a:ext cx="9587344" cy="707886"/>
          </a:xfrm>
          <a:prstGeom prst="rect">
            <a:avLst/>
          </a:prstGeom>
          <a:noFill/>
          <a:ln>
            <a:noFill/>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ES" altLang="es-MX" sz="4000" b="1" kern="0" noProof="0" dirty="0" smtClean="0">
                <a:solidFill>
                  <a:srgbClr val="C0504D"/>
                </a:solidFill>
                <a:effectLst>
                  <a:outerShdw blurRad="38100" dist="38100" dir="2700000" algn="tl">
                    <a:srgbClr val="000000">
                      <a:alpha val="43137"/>
                    </a:srgbClr>
                  </a:outerShdw>
                </a:effectLst>
                <a:latin typeface="Century Gothic" panose="020B0502020202020204" pitchFamily="34" charset="0"/>
              </a:rPr>
              <a:t>ASUNTOS</a:t>
            </a:r>
            <a:endParaRPr kumimoji="0" lang="es-ES" altLang="es-MX" sz="2400" b="1" i="0" u="none" strike="noStrike" kern="0" cap="none" spc="0" normalizeH="0" baseline="0" noProof="0" dirty="0" smtClean="0">
              <a:ln>
                <a:noFill/>
              </a:ln>
              <a:solidFill>
                <a:srgbClr val="C0504D"/>
              </a:solidFill>
              <a:effectLst/>
              <a:uLnTx/>
              <a:uFillTx/>
              <a:latin typeface="Calibri"/>
              <a:ea typeface="+mn-ea"/>
              <a:cs typeface="+mn-cs"/>
            </a:endParaRPr>
          </a:p>
        </p:txBody>
      </p:sp>
      <p:sp>
        <p:nvSpPr>
          <p:cNvPr id="4" name="CuadroTexto 3"/>
          <p:cNvSpPr txBox="1"/>
          <p:nvPr/>
        </p:nvSpPr>
        <p:spPr>
          <a:xfrm>
            <a:off x="300943" y="1825480"/>
            <a:ext cx="11443382" cy="4431983"/>
          </a:xfrm>
          <a:prstGeom prst="rect">
            <a:avLst/>
          </a:prstGeom>
          <a:noFill/>
        </p:spPr>
        <p:txBody>
          <a:bodyPr wrap="square" rtlCol="0">
            <a:spAutoFit/>
          </a:bodyPr>
          <a:lstStyle/>
          <a:p>
            <a:pPr lvl="0" algn="just"/>
            <a:r>
              <a:rPr lang="es-MX" sz="1200" b="1" dirty="0" smtClean="0">
                <a:solidFill>
                  <a:prstClr val="black"/>
                </a:solidFill>
                <a:latin typeface="Century Gothic" panose="020B0502020202020204" pitchFamily="34" charset="0"/>
              </a:rPr>
              <a:t>TEMA</a:t>
            </a:r>
            <a:r>
              <a:rPr lang="es-MX" sz="1200" b="1" dirty="0">
                <a:solidFill>
                  <a:prstClr val="black"/>
                </a:solidFill>
                <a:latin typeface="Century Gothic" panose="020B0502020202020204" pitchFamily="34" charset="0"/>
              </a:rPr>
              <a:t>	</a:t>
            </a:r>
            <a:r>
              <a:rPr lang="es-MX" sz="1200" b="1" dirty="0" smtClean="0">
                <a:solidFill>
                  <a:prstClr val="black"/>
                </a:solidFill>
                <a:latin typeface="Century Gothic" panose="020B0502020202020204" pitchFamily="34" charset="0"/>
              </a:rPr>
              <a:t>                                    SUBTEMA</a:t>
            </a:r>
            <a:endParaRPr lang="es-MX" sz="1200" b="1" dirty="0">
              <a:solidFill>
                <a:prstClr val="black"/>
              </a:solidFill>
              <a:latin typeface="Century Gothic" panose="020B0502020202020204" pitchFamily="34" charset="0"/>
            </a:endParaRPr>
          </a:p>
          <a:p>
            <a:pPr lvl="0" algn="just"/>
            <a:r>
              <a:rPr lang="es-MX" sz="800" dirty="0">
                <a:solidFill>
                  <a:prstClr val="black"/>
                </a:solidFill>
                <a:latin typeface="Century Gothic" panose="020B0502020202020204" pitchFamily="34" charset="0"/>
              </a:rPr>
              <a:t>	</a:t>
            </a:r>
          </a:p>
          <a:p>
            <a:pPr lvl="0" algn="just"/>
            <a:r>
              <a:rPr lang="es-MX" sz="1100" dirty="0" smtClean="0">
                <a:solidFill>
                  <a:prstClr val="black"/>
                </a:solidFill>
                <a:latin typeface="Century Gothic" panose="020B0502020202020204" pitchFamily="34" charset="0"/>
              </a:rPr>
              <a:t>8</a:t>
            </a:r>
            <a:r>
              <a:rPr lang="es-MX" sz="1100" dirty="0">
                <a:solidFill>
                  <a:prstClr val="black"/>
                </a:solidFill>
                <a:latin typeface="Century Gothic" panose="020B0502020202020204" pitchFamily="34" charset="0"/>
              </a:rPr>
              <a:t>. CONTROL INTERNO	</a:t>
            </a:r>
            <a:r>
              <a:rPr lang="es-MX" sz="1100" dirty="0" smtClean="0">
                <a:solidFill>
                  <a:prstClr val="black"/>
                </a:solidFill>
                <a:latin typeface="Century Gothic" panose="020B0502020202020204" pitchFamily="34" charset="0"/>
              </a:rPr>
              <a:t>                8.1 </a:t>
            </a:r>
            <a:r>
              <a:rPr lang="es-MX" sz="1100" dirty="0">
                <a:solidFill>
                  <a:prstClr val="black"/>
                </a:solidFill>
                <a:latin typeface="Century Gothic" panose="020B0502020202020204" pitchFamily="34" charset="0"/>
              </a:rPr>
              <a:t>Reporte de Avances Trimestral del Programa de Trabajo de Control Interno.</a:t>
            </a: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	</a:t>
            </a:r>
            <a:r>
              <a:rPr lang="es-MX" sz="1100" dirty="0" smtClean="0">
                <a:solidFill>
                  <a:prstClr val="black"/>
                </a:solidFill>
                <a:latin typeface="Century Gothic" panose="020B0502020202020204" pitchFamily="34" charset="0"/>
              </a:rPr>
              <a:t>                                        8.2 </a:t>
            </a:r>
            <a:r>
              <a:rPr lang="es-MX" sz="1100" dirty="0">
                <a:solidFill>
                  <a:prstClr val="black"/>
                </a:solidFill>
                <a:latin typeface="Century Gothic" panose="020B0502020202020204" pitchFamily="34" charset="0"/>
              </a:rPr>
              <a:t>Capacitación en materia de Control Interno.</a:t>
            </a: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	</a:t>
            </a:r>
            <a:r>
              <a:rPr lang="es-MX" sz="1100" dirty="0" smtClean="0">
                <a:solidFill>
                  <a:prstClr val="black"/>
                </a:solidFill>
                <a:latin typeface="Century Gothic" panose="020B0502020202020204" pitchFamily="34" charset="0"/>
              </a:rPr>
              <a:t>                                        8.3 </a:t>
            </a:r>
            <a:r>
              <a:rPr lang="es-MX" sz="1100" dirty="0">
                <a:solidFill>
                  <a:prstClr val="black"/>
                </a:solidFill>
                <a:latin typeface="Century Gothic" panose="020B0502020202020204" pitchFamily="34" charset="0"/>
              </a:rPr>
              <a:t>Riesgos corrupción, operativos y tecnológicos.</a:t>
            </a: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	</a:t>
            </a:r>
            <a:r>
              <a:rPr lang="es-MX" sz="1100" dirty="0" smtClean="0">
                <a:solidFill>
                  <a:prstClr val="black"/>
                </a:solidFill>
                <a:latin typeface="Century Gothic" panose="020B0502020202020204" pitchFamily="34" charset="0"/>
              </a:rPr>
              <a:t>                                        8.4 </a:t>
            </a:r>
            <a:r>
              <a:rPr lang="es-MX" sz="1100" dirty="0">
                <a:solidFill>
                  <a:prstClr val="black"/>
                </a:solidFill>
                <a:latin typeface="Century Gothic" panose="020B0502020202020204" pitchFamily="34" charset="0"/>
              </a:rPr>
              <a:t>Desarrollo de tableros de control de funciones para las áreas operativas que manejan </a:t>
            </a:r>
            <a:r>
              <a:rPr lang="es-MX" sz="1100" dirty="0" smtClean="0">
                <a:solidFill>
                  <a:prstClr val="black"/>
                </a:solidFill>
                <a:latin typeface="Century Gothic" panose="020B0502020202020204" pitchFamily="34" charset="0"/>
              </a:rPr>
              <a:t>apoyos.</a:t>
            </a:r>
            <a:endParaRPr lang="es-MX" sz="1100" dirty="0">
              <a:solidFill>
                <a:prstClr val="black"/>
              </a:solidFill>
              <a:latin typeface="Century Gothic" panose="020B0502020202020204" pitchFamily="34" charset="0"/>
            </a:endParaRP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	</a:t>
            </a:r>
            <a:r>
              <a:rPr lang="es-MX" sz="1100" dirty="0" smtClean="0">
                <a:solidFill>
                  <a:prstClr val="black"/>
                </a:solidFill>
                <a:latin typeface="Century Gothic" panose="020B0502020202020204" pitchFamily="34" charset="0"/>
              </a:rPr>
              <a:t>                                        8.5 </a:t>
            </a:r>
            <a:r>
              <a:rPr lang="es-MX" sz="1100" dirty="0">
                <a:solidFill>
                  <a:prstClr val="black"/>
                </a:solidFill>
                <a:latin typeface="Century Gothic" panose="020B0502020202020204" pitchFamily="34" charset="0"/>
              </a:rPr>
              <a:t>Tablero de Control GSNPA.</a:t>
            </a: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9. MANUALES	</a:t>
            </a:r>
            <a:r>
              <a:rPr lang="es-MX" sz="1100" dirty="0" smtClean="0">
                <a:solidFill>
                  <a:prstClr val="black"/>
                </a:solidFill>
                <a:latin typeface="Century Gothic" panose="020B0502020202020204" pitchFamily="34" charset="0"/>
              </a:rPr>
              <a:t>                                        9.1 </a:t>
            </a:r>
            <a:r>
              <a:rPr lang="es-MX" sz="1100" dirty="0">
                <a:solidFill>
                  <a:prstClr val="black"/>
                </a:solidFill>
                <a:latin typeface="Century Gothic" panose="020B0502020202020204" pitchFamily="34" charset="0"/>
              </a:rPr>
              <a:t>Actualización de manuales.</a:t>
            </a: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10. COMISIÓN NACIONAL BANCARIA Y DE VALORES	10.1  Informe Trimestral de Supervisión de la CNBV (Supervisión de Banca de Desarrollo y Entidades de Fomento).</a:t>
            </a: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11. OFICIOS	</a:t>
            </a:r>
            <a:r>
              <a:rPr lang="es-MX" sz="1100" dirty="0" smtClean="0">
                <a:solidFill>
                  <a:prstClr val="black"/>
                </a:solidFill>
                <a:latin typeface="Century Gothic" panose="020B0502020202020204" pitchFamily="34" charset="0"/>
              </a:rPr>
              <a:t>                                       11.1  </a:t>
            </a:r>
            <a:r>
              <a:rPr lang="es-MX" sz="1100" dirty="0">
                <a:solidFill>
                  <a:prstClr val="black"/>
                </a:solidFill>
                <a:latin typeface="Century Gothic" panose="020B0502020202020204" pitchFamily="34" charset="0"/>
              </a:rPr>
              <a:t>Elaboración y entrega de Oficios.</a:t>
            </a: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12. LISTAS DE </a:t>
            </a:r>
            <a:r>
              <a:rPr lang="es-MX" sz="1100" dirty="0" smtClean="0">
                <a:solidFill>
                  <a:prstClr val="black"/>
                </a:solidFill>
                <a:latin typeface="Century Gothic" panose="020B0502020202020204" pitchFamily="34" charset="0"/>
              </a:rPr>
              <a:t>VERIFICACIÓN              12.1 </a:t>
            </a:r>
            <a:r>
              <a:rPr lang="es-MX" sz="1100" dirty="0">
                <a:solidFill>
                  <a:prstClr val="black"/>
                </a:solidFill>
                <a:latin typeface="Century Gothic" panose="020B0502020202020204" pitchFamily="34" charset="0"/>
              </a:rPr>
              <a:t>Listas de Verificación de Programas </a:t>
            </a:r>
            <a:r>
              <a:rPr lang="es-MX" sz="1100" dirty="0" smtClean="0">
                <a:solidFill>
                  <a:prstClr val="black"/>
                </a:solidFill>
                <a:latin typeface="Century Gothic" panose="020B0502020202020204" pitchFamily="34" charset="0"/>
              </a:rPr>
              <a:t>Internos y Externos.</a:t>
            </a:r>
            <a:endParaRPr lang="es-MX" sz="1100" dirty="0">
              <a:solidFill>
                <a:prstClr val="black"/>
              </a:solidFill>
              <a:latin typeface="Century Gothic" panose="020B0502020202020204" pitchFamily="34" charset="0"/>
            </a:endParaRP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13. REVISIÓN PREVIO AL </a:t>
            </a:r>
            <a:r>
              <a:rPr lang="es-MX" sz="1100" dirty="0" smtClean="0">
                <a:solidFill>
                  <a:prstClr val="black"/>
                </a:solidFill>
                <a:latin typeface="Century Gothic" panose="020B0502020202020204" pitchFamily="34" charset="0"/>
              </a:rPr>
              <a:t>PAGO         13.1 </a:t>
            </a:r>
            <a:r>
              <a:rPr lang="es-MX" sz="1100" dirty="0">
                <a:solidFill>
                  <a:prstClr val="black"/>
                </a:solidFill>
                <a:latin typeface="Century Gothic" panose="020B0502020202020204" pitchFamily="34" charset="0"/>
              </a:rPr>
              <a:t>Revisión Previa al Pago.</a:t>
            </a:r>
          </a:p>
          <a:p>
            <a:pPr lvl="0" algn="just"/>
            <a:r>
              <a:rPr lang="es-MX" sz="1100" dirty="0">
                <a:solidFill>
                  <a:prstClr val="black"/>
                </a:solidFill>
                <a:latin typeface="Century Gothic" panose="020B0502020202020204" pitchFamily="34" charset="0"/>
              </a:rPr>
              <a:t>	</a:t>
            </a:r>
          </a:p>
          <a:p>
            <a:pPr lvl="0" algn="just"/>
            <a:r>
              <a:rPr lang="es-MX" sz="1100" dirty="0">
                <a:solidFill>
                  <a:prstClr val="black"/>
                </a:solidFill>
                <a:latin typeface="Century Gothic" panose="020B0502020202020204" pitchFamily="34" charset="0"/>
              </a:rPr>
              <a:t>14. </a:t>
            </a:r>
            <a:r>
              <a:rPr lang="es-MX" sz="1100" dirty="0">
                <a:solidFill>
                  <a:prstClr val="black"/>
                </a:solidFill>
                <a:latin typeface="Century Gothic" panose="020B0502020202020204" pitchFamily="34" charset="0"/>
                <a:hlinkClick r:id="rId3" action="ppaction://hlinkpres?slideindex=1&amp;slidetitle="/>
              </a:rPr>
              <a:t>PROGRAMA DE TRABAJO DE LA GSNPA 2018</a:t>
            </a:r>
            <a:r>
              <a:rPr lang="es-MX" sz="1100" dirty="0">
                <a:solidFill>
                  <a:prstClr val="black"/>
                </a:solidFill>
                <a:latin typeface="Century Gothic" panose="020B0502020202020204" pitchFamily="34" charset="0"/>
              </a:rPr>
              <a:t>	</a:t>
            </a:r>
            <a:r>
              <a:rPr lang="es-MX" sz="1100" dirty="0" smtClean="0">
                <a:solidFill>
                  <a:prstClr val="black"/>
                </a:solidFill>
                <a:latin typeface="Century Gothic" panose="020B0502020202020204" pitchFamily="34" charset="0"/>
              </a:rPr>
              <a:t>14.1 </a:t>
            </a:r>
            <a:r>
              <a:rPr lang="es-MX" sz="1100" dirty="0">
                <a:solidFill>
                  <a:prstClr val="black"/>
                </a:solidFill>
                <a:latin typeface="Century Gothic" panose="020B0502020202020204" pitchFamily="34" charset="0"/>
              </a:rPr>
              <a:t>Revisión de Expedientes Apoyo Interno y Externo </a:t>
            </a:r>
            <a:r>
              <a:rPr lang="es-MX" sz="1100" dirty="0" smtClean="0">
                <a:solidFill>
                  <a:prstClr val="black"/>
                </a:solidFill>
                <a:latin typeface="Century Gothic" panose="020B0502020202020204" pitchFamily="34" charset="0"/>
              </a:rPr>
              <a:t>2017.</a:t>
            </a:r>
            <a:endParaRPr lang="es-MX" sz="1100" dirty="0">
              <a:solidFill>
                <a:prstClr val="black"/>
              </a:solidFill>
              <a:latin typeface="Century Gothic" panose="020B0502020202020204" pitchFamily="34" charset="0"/>
            </a:endParaRPr>
          </a:p>
          <a:p>
            <a:pPr lvl="0" algn="just"/>
            <a:endParaRPr lang="es-MX" sz="800" dirty="0">
              <a:solidFill>
                <a:prstClr val="black"/>
              </a:solidFill>
              <a:latin typeface="Century Gothic" panose="020B0502020202020204" pitchFamily="34" charset="0"/>
            </a:endParaRPr>
          </a:p>
          <a:p>
            <a:pPr algn="just"/>
            <a:endParaRPr lang="es-MX" sz="1200" dirty="0" smtClean="0">
              <a:latin typeface="Century Gothic" panose="020B0502020202020204" pitchFamily="34" charset="0"/>
            </a:endParaRPr>
          </a:p>
        </p:txBody>
      </p:sp>
    </p:spTree>
    <p:extLst>
      <p:ext uri="{BB962C8B-B14F-4D97-AF65-F5344CB8AC3E}">
        <p14:creationId xmlns:p14="http://schemas.microsoft.com/office/powerpoint/2010/main" val="2031781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192000" cy="6859522"/>
          </a:xfrm>
          <a:prstGeom prst="rect">
            <a:avLst/>
          </a:prstGeom>
        </p:spPr>
      </p:pic>
      <p:sp>
        <p:nvSpPr>
          <p:cNvPr id="3" name="Rectángulo 2"/>
          <p:cNvSpPr/>
          <p:nvPr/>
        </p:nvSpPr>
        <p:spPr>
          <a:xfrm>
            <a:off x="1819564" y="1117594"/>
            <a:ext cx="9587344" cy="707886"/>
          </a:xfrm>
          <a:prstGeom prst="rect">
            <a:avLst/>
          </a:prstGeom>
          <a:noFill/>
          <a:ln>
            <a:noFill/>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ES" altLang="es-MX" sz="4000" b="1" kern="0" dirty="0" smtClean="0">
                <a:solidFill>
                  <a:srgbClr val="C0504D"/>
                </a:solidFill>
                <a:effectLst>
                  <a:outerShdw blurRad="38100" dist="38100" dir="2700000" algn="tl">
                    <a:srgbClr val="000000">
                      <a:alpha val="43137"/>
                    </a:srgbClr>
                  </a:outerShdw>
                </a:effectLst>
                <a:latin typeface="Century Gothic" panose="020B0502020202020204" pitchFamily="34" charset="0"/>
              </a:rPr>
              <a:t>PROPUESTAS DE MEJORA</a:t>
            </a:r>
            <a:endParaRPr kumimoji="0" lang="es-ES" altLang="es-MX" sz="2400" b="1" i="0" u="none" strike="noStrike" kern="0" cap="none" spc="0" normalizeH="0" baseline="0" noProof="0" dirty="0" smtClean="0">
              <a:ln>
                <a:noFill/>
              </a:ln>
              <a:solidFill>
                <a:srgbClr val="C0504D"/>
              </a:solidFill>
              <a:effectLst/>
              <a:uLnTx/>
              <a:uFillTx/>
              <a:latin typeface="Calibri"/>
              <a:ea typeface="+mn-ea"/>
              <a:cs typeface="+mn-cs"/>
            </a:endParaRP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22"/>
            <a:ext cx="12192000" cy="6859522"/>
          </a:xfrm>
          <a:prstGeom prst="rect">
            <a:avLst/>
          </a:prstGeom>
        </p:spPr>
      </p:pic>
      <p:sp>
        <p:nvSpPr>
          <p:cNvPr id="6" name="Rectángulo 5"/>
          <p:cNvSpPr/>
          <p:nvPr/>
        </p:nvSpPr>
        <p:spPr>
          <a:xfrm>
            <a:off x="135467" y="1708391"/>
            <a:ext cx="11934613" cy="4952894"/>
          </a:xfrm>
          <a:prstGeom prst="rect">
            <a:avLst/>
          </a:prstGeom>
        </p:spPr>
        <p:txBody>
          <a:bodyPr wrap="square">
            <a:spAutoFit/>
          </a:bodyPr>
          <a:lstStyle/>
          <a:p>
            <a:pPr algn="just">
              <a:spcAft>
                <a:spcPts val="600"/>
              </a:spcAft>
            </a:pPr>
            <a:endParaRPr lang="es-ES_tradnl" sz="1100" dirty="0" smtClean="0">
              <a:latin typeface="Century Gothic" panose="020B0502020202020204" pitchFamily="34" charset="0"/>
              <a:ea typeface="MS Mincho"/>
              <a:cs typeface="Arial" panose="020B0604020202020204" pitchFamily="34" charset="0"/>
            </a:endParaRPr>
          </a:p>
          <a:p>
            <a:pPr algn="just">
              <a:spcAft>
                <a:spcPts val="600"/>
              </a:spcAft>
            </a:pPr>
            <a:r>
              <a:rPr lang="es-ES_tradnl" sz="1100" dirty="0" smtClean="0">
                <a:latin typeface="Century Gothic" panose="020B0502020202020204" pitchFamily="34" charset="0"/>
                <a:ea typeface="MS Mincho"/>
                <a:cs typeface="Arial" panose="020B0604020202020204" pitchFamily="34" charset="0"/>
              </a:rPr>
              <a:t>Se </a:t>
            </a:r>
            <a:r>
              <a:rPr lang="es-ES_tradnl" sz="1100" dirty="0">
                <a:latin typeface="Century Gothic" panose="020B0502020202020204" pitchFamily="34" charset="0"/>
                <a:ea typeface="MS Mincho"/>
                <a:cs typeface="Arial" panose="020B0604020202020204" pitchFamily="34" charset="0"/>
              </a:rPr>
              <a:t>proponen las siguientes acciones de </a:t>
            </a:r>
            <a:r>
              <a:rPr lang="es-ES_tradnl" sz="1100" dirty="0" smtClean="0">
                <a:latin typeface="Century Gothic" panose="020B0502020202020204" pitchFamily="34" charset="0"/>
                <a:ea typeface="MS Mincho"/>
                <a:cs typeface="Arial" panose="020B0604020202020204" pitchFamily="34" charset="0"/>
              </a:rPr>
              <a:t>mejora:</a:t>
            </a:r>
          </a:p>
          <a:p>
            <a:pPr algn="just">
              <a:spcAft>
                <a:spcPts val="600"/>
              </a:spcAft>
            </a:pPr>
            <a:r>
              <a:rPr lang="es-ES_tradnl" sz="1100" dirty="0" smtClean="0">
                <a:latin typeface="Century Gothic" panose="020B0502020202020204" pitchFamily="34" charset="0"/>
                <a:ea typeface="MS Mincho"/>
                <a:cs typeface="Arial" panose="020B0604020202020204" pitchFamily="34" charset="0"/>
              </a:rPr>
              <a:t>Realizar revisiones mediante la metodología denominada “Preventiva General”, la cual consiste en desarrollar los siguientes puntos: </a:t>
            </a:r>
          </a:p>
          <a:p>
            <a:pPr algn="just">
              <a:spcAft>
                <a:spcPts val="600"/>
              </a:spcAft>
            </a:pPr>
            <a:endParaRPr lang="es-ES" sz="800" dirty="0" smtClean="0">
              <a:latin typeface="Century Gothic" panose="020B0502020202020204" pitchFamily="34" charset="0"/>
              <a:ea typeface="MS Mincho"/>
              <a:cs typeface="Times New Roman" panose="02020603050405020304" pitchFamily="18" charset="0"/>
            </a:endParaRPr>
          </a:p>
          <a:p>
            <a:pPr marL="171450" indent="-171450" algn="just">
              <a:spcAft>
                <a:spcPts val="600"/>
              </a:spcAft>
              <a:buFontTx/>
              <a:buChar char="-"/>
            </a:pPr>
            <a:r>
              <a:rPr lang="es-ES_tradnl" sz="1100" dirty="0" smtClean="0">
                <a:solidFill>
                  <a:srgbClr val="000000"/>
                </a:solidFill>
                <a:latin typeface="Century Gothic" panose="020B0502020202020204" pitchFamily="34" charset="0"/>
                <a:ea typeface="MS Mincho"/>
                <a:cs typeface="Arial" panose="020B0604020202020204" pitchFamily="34" charset="0"/>
              </a:rPr>
              <a:t>La </a:t>
            </a:r>
            <a:r>
              <a:rPr lang="es-ES_tradnl" sz="1100" dirty="0">
                <a:solidFill>
                  <a:srgbClr val="000000"/>
                </a:solidFill>
                <a:latin typeface="Century Gothic" panose="020B0502020202020204" pitchFamily="34" charset="0"/>
                <a:ea typeface="MS Mincho"/>
                <a:cs typeface="Arial" panose="020B0604020202020204" pitchFamily="34" charset="0"/>
              </a:rPr>
              <a:t>GSNPA deberá realizar un “Programa de Trabajo” denominado “Determinación de Áreas de Oportunidad” donde se realice la revisión de expedientes correspondientes al ejercicio inmediato anterior. Esto se efectuará mediante una muestra estadística y aleatoria, con el objeto de determinar áreas de oportunidad durante ese ejercicio, mismas que servirán como base para ejecutar un programa de corrección, que será desarrollado por las áreas operativas.</a:t>
            </a:r>
            <a:endParaRPr lang="es-ES" sz="1100" dirty="0">
              <a:solidFill>
                <a:srgbClr val="000000"/>
              </a:solidFill>
              <a:latin typeface="Century Gothic" panose="020B0502020202020204" pitchFamily="34" charset="0"/>
              <a:ea typeface="MS Mincho"/>
              <a:cs typeface="Arial" panose="020B0604020202020204" pitchFamily="34" charset="0"/>
            </a:endParaRPr>
          </a:p>
          <a:p>
            <a:pPr marL="171450" indent="-171450" algn="just">
              <a:spcAft>
                <a:spcPts val="600"/>
              </a:spcAft>
              <a:buFontTx/>
              <a:buChar char="-"/>
            </a:pPr>
            <a:r>
              <a:rPr lang="es-ES_tradnl" sz="1100" dirty="0" smtClean="0">
                <a:solidFill>
                  <a:srgbClr val="000000"/>
                </a:solidFill>
                <a:latin typeface="Century Gothic" panose="020B0502020202020204" pitchFamily="34" charset="0"/>
                <a:ea typeface="MS Mincho"/>
                <a:cs typeface="Arial" panose="020B0604020202020204" pitchFamily="34" charset="0"/>
              </a:rPr>
              <a:t>Por </a:t>
            </a:r>
            <a:r>
              <a:rPr lang="es-ES_tradnl" sz="1100" dirty="0">
                <a:solidFill>
                  <a:srgbClr val="000000"/>
                </a:solidFill>
                <a:latin typeface="Century Gothic" panose="020B0502020202020204" pitchFamily="34" charset="0"/>
                <a:ea typeface="MS Mincho"/>
                <a:cs typeface="Arial" panose="020B0604020202020204" pitchFamily="34" charset="0"/>
              </a:rPr>
              <a:t>su parte las Gerencias Regionales, deberán elaborar el</a:t>
            </a:r>
            <a:r>
              <a:rPr lang="es-ES_tradnl" sz="1100" dirty="0">
                <a:latin typeface="Century Gothic" panose="020B0502020202020204" pitchFamily="34" charset="0"/>
                <a:ea typeface="MS Mincho"/>
                <a:cs typeface="Arial" panose="020B0604020202020204" pitchFamily="34" charset="0"/>
              </a:rPr>
              <a:t> “</a:t>
            </a:r>
            <a:r>
              <a:rPr lang="es-ES_tradnl" sz="1100" b="1" dirty="0">
                <a:latin typeface="Century Gothic" panose="020B0502020202020204" pitchFamily="34" charset="0"/>
                <a:ea typeface="MS Mincho"/>
                <a:cs typeface="Arial" panose="020B0604020202020204" pitchFamily="34" charset="0"/>
              </a:rPr>
              <a:t>Programa de Trabajo de Corrección de Áreas de Oportunidad”, </a:t>
            </a:r>
            <a:r>
              <a:rPr lang="es-ES_tradnl" sz="1100" dirty="0">
                <a:latin typeface="Century Gothic" panose="020B0502020202020204" pitchFamily="34" charset="0"/>
                <a:ea typeface="MS Mincho"/>
                <a:cs typeface="Arial" panose="020B0604020202020204" pitchFamily="34" charset="0"/>
              </a:rPr>
              <a:t>para realizar la revisión de expedientes correspondientes al ejercicio en curso, en la parte procesal de </a:t>
            </a:r>
            <a:r>
              <a:rPr lang="es-ES_tradnl" sz="1100" b="1" dirty="0">
                <a:latin typeface="Century Gothic" panose="020B0502020202020204" pitchFamily="34" charset="0"/>
                <a:ea typeface="MS Mincho"/>
                <a:cs typeface="Arial" panose="020B0604020202020204" pitchFamily="34" charset="0"/>
              </a:rPr>
              <a:t>mesa de control</a:t>
            </a:r>
            <a:r>
              <a:rPr lang="es-ES_tradnl" sz="1100" dirty="0">
                <a:latin typeface="Century Gothic" panose="020B0502020202020204" pitchFamily="34" charset="0"/>
                <a:ea typeface="MS Mincho"/>
                <a:cs typeface="Arial" panose="020B0604020202020204" pitchFamily="34" charset="0"/>
              </a:rPr>
              <a:t> y de </a:t>
            </a:r>
            <a:r>
              <a:rPr lang="es-ES_tradnl" sz="1100" b="1" dirty="0">
                <a:latin typeface="Century Gothic" panose="020B0502020202020204" pitchFamily="34" charset="0"/>
                <a:ea typeface="MS Mincho"/>
                <a:cs typeface="Arial" panose="020B0604020202020204" pitchFamily="34" charset="0"/>
              </a:rPr>
              <a:t>la integración total del expediente</a:t>
            </a:r>
            <a:r>
              <a:rPr lang="es-ES_tradnl" sz="1100" dirty="0">
                <a:latin typeface="Century Gothic" panose="020B0502020202020204" pitchFamily="34" charset="0"/>
                <a:ea typeface="MS Mincho"/>
                <a:cs typeface="Arial" panose="020B0604020202020204" pitchFamily="34" charset="0"/>
              </a:rPr>
              <a:t>, la cual se deberá determinar mediante una muestra estadística y aleatoria, esto con el fin de corregir durante el proceso de las solicitudes las áreas de oportunidad identificadas por la </a:t>
            </a:r>
            <a:r>
              <a:rPr lang="es-ES_tradnl" sz="1100" dirty="0" smtClean="0">
                <a:latin typeface="Century Gothic" panose="020B0502020202020204" pitchFamily="34" charset="0"/>
                <a:ea typeface="MS Mincho"/>
                <a:cs typeface="Arial" panose="020B0604020202020204" pitchFamily="34" charset="0"/>
              </a:rPr>
              <a:t>GSNPA.</a:t>
            </a:r>
          </a:p>
          <a:p>
            <a:pPr algn="just">
              <a:spcAft>
                <a:spcPts val="600"/>
              </a:spcAft>
            </a:pPr>
            <a:endParaRPr lang="es-ES" sz="1100" dirty="0" smtClean="0">
              <a:latin typeface="Century Gothic" panose="020B0502020202020204" pitchFamily="34" charset="0"/>
              <a:ea typeface="MS Mincho"/>
              <a:cs typeface="Times New Roman" panose="02020603050405020304" pitchFamily="18" charset="0"/>
            </a:endParaRPr>
          </a:p>
          <a:p>
            <a:pPr algn="just">
              <a:spcAft>
                <a:spcPts val="600"/>
              </a:spcAft>
            </a:pPr>
            <a:r>
              <a:rPr lang="es-ES_tradnl" sz="1100" dirty="0" smtClean="0">
                <a:latin typeface="Century Gothic" panose="020B0502020202020204" pitchFamily="34" charset="0"/>
                <a:ea typeface="MS Mincho"/>
                <a:cs typeface="Arial" panose="020B0604020202020204" pitchFamily="34" charset="0"/>
              </a:rPr>
              <a:t>Para facilitar el cumplimiento de lo anterior, la GSNPA propone las siguientes herramientas de trabajo: </a:t>
            </a:r>
          </a:p>
          <a:p>
            <a:pPr algn="just">
              <a:spcAft>
                <a:spcPts val="600"/>
              </a:spcAft>
            </a:pPr>
            <a:endParaRPr lang="es-ES" sz="800" dirty="0" smtClean="0">
              <a:latin typeface="Century Gothic" panose="020B0502020202020204" pitchFamily="34" charset="0"/>
              <a:ea typeface="MS Mincho"/>
              <a:cs typeface="Times New Roman" panose="02020603050405020304" pitchFamily="18" charset="0"/>
            </a:endParaRPr>
          </a:p>
          <a:p>
            <a:pPr lvl="0" indent="-342900" algn="just">
              <a:lnSpc>
                <a:spcPct val="115000"/>
              </a:lnSpc>
              <a:spcAft>
                <a:spcPts val="600"/>
              </a:spcAft>
              <a:buFont typeface="Wingdings" panose="05000000000000000000" pitchFamily="2" charset="2"/>
              <a:buChar char="Ø"/>
            </a:pPr>
            <a:r>
              <a:rPr lang="es-ES_tradnl" sz="1100" b="1" dirty="0" smtClean="0">
                <a:latin typeface="Century Gothic" panose="020B0502020202020204" pitchFamily="34" charset="0"/>
                <a:ea typeface="MS Mincho"/>
                <a:cs typeface="Arial" panose="020B0604020202020204" pitchFamily="34" charset="0"/>
              </a:rPr>
              <a:t>“</a:t>
            </a:r>
            <a:r>
              <a:rPr lang="es-ES_tradnl" sz="1100" b="1" dirty="0">
                <a:latin typeface="Century Gothic" panose="020B0502020202020204" pitchFamily="34" charset="0"/>
                <a:ea typeface="MS Mincho"/>
                <a:cs typeface="Arial" panose="020B0604020202020204" pitchFamily="34" charset="0"/>
              </a:rPr>
              <a:t>Muestra estadística y aleatoria”</a:t>
            </a:r>
            <a:r>
              <a:rPr lang="es-ES_tradnl" sz="1100" dirty="0">
                <a:latin typeface="Century Gothic" panose="020B0502020202020204" pitchFamily="34" charset="0"/>
                <a:ea typeface="MS Mincho"/>
                <a:cs typeface="Arial" panose="020B0604020202020204" pitchFamily="34" charset="0"/>
              </a:rPr>
              <a:t>: Que determina en automático la cantidad y el expediente especifico, asimismo proporciona el nivel de confianza, la </a:t>
            </a:r>
            <a:r>
              <a:rPr lang="es-ES_tradnl" sz="1100" dirty="0" smtClean="0">
                <a:latin typeface="Century Gothic" panose="020B0502020202020204" pitchFamily="34" charset="0"/>
                <a:ea typeface="MS Mincho"/>
                <a:cs typeface="Arial" panose="020B0604020202020204" pitchFamily="34" charset="0"/>
              </a:rPr>
              <a:t>                            probabilidad </a:t>
            </a:r>
            <a:r>
              <a:rPr lang="es-ES_tradnl" sz="1100" dirty="0">
                <a:latin typeface="Century Gothic" panose="020B0502020202020204" pitchFamily="34" charset="0"/>
                <a:ea typeface="MS Mincho"/>
                <a:cs typeface="Arial" panose="020B0604020202020204" pitchFamily="34" charset="0"/>
              </a:rPr>
              <a:t>de error y la precisión</a:t>
            </a:r>
            <a:r>
              <a:rPr lang="es-ES_tradnl" sz="1100" dirty="0" smtClean="0">
                <a:latin typeface="Century Gothic" panose="020B0502020202020204" pitchFamily="34" charset="0"/>
                <a:ea typeface="MS Mincho"/>
                <a:cs typeface="Arial" panose="020B0604020202020204" pitchFamily="34" charset="0"/>
              </a:rPr>
              <a:t>.</a:t>
            </a:r>
            <a:r>
              <a:rPr lang="es-ES_tradnl" sz="1100" dirty="0">
                <a:latin typeface="Century Gothic" panose="020B0502020202020204" pitchFamily="34" charset="0"/>
                <a:ea typeface="MS Mincho"/>
                <a:cs typeface="Arial" panose="020B0604020202020204" pitchFamily="34" charset="0"/>
              </a:rPr>
              <a:t> </a:t>
            </a:r>
            <a:endParaRPr lang="es-ES" sz="1100" dirty="0">
              <a:latin typeface="Century Gothic" panose="020B0502020202020204" pitchFamily="34" charset="0"/>
              <a:ea typeface="MS Mincho"/>
              <a:cs typeface="Times New Roman" panose="02020603050405020304" pitchFamily="18" charset="0"/>
            </a:endParaRPr>
          </a:p>
          <a:p>
            <a:pPr lvl="0" indent="-342900" algn="just">
              <a:lnSpc>
                <a:spcPct val="115000"/>
              </a:lnSpc>
              <a:spcAft>
                <a:spcPts val="600"/>
              </a:spcAft>
              <a:buFont typeface="Wingdings" panose="05000000000000000000" pitchFamily="2" charset="2"/>
              <a:buChar char="Ø"/>
            </a:pPr>
            <a:r>
              <a:rPr lang="es-ES_tradnl" sz="1100" dirty="0">
                <a:latin typeface="Century Gothic" panose="020B0502020202020204" pitchFamily="34" charset="0"/>
                <a:ea typeface="MS Mincho"/>
                <a:cs typeface="Arial" panose="020B0604020202020204" pitchFamily="34" charset="0"/>
              </a:rPr>
              <a:t> </a:t>
            </a:r>
            <a:r>
              <a:rPr lang="es-ES_tradnl" sz="1100" b="1" dirty="0">
                <a:latin typeface="Century Gothic" panose="020B0502020202020204" pitchFamily="34" charset="0"/>
                <a:ea typeface="MS Mincho"/>
                <a:cs typeface="Arial" panose="020B0604020202020204" pitchFamily="34" charset="0"/>
              </a:rPr>
              <a:t>“Matriz de Normatividad”</a:t>
            </a:r>
            <a:r>
              <a:rPr lang="es-ES_tradnl" sz="1100" dirty="0">
                <a:latin typeface="Century Gothic" panose="020B0502020202020204" pitchFamily="34" charset="0"/>
                <a:ea typeface="MS Mincho"/>
                <a:cs typeface="Arial" panose="020B0604020202020204" pitchFamily="34" charset="0"/>
              </a:rPr>
              <a:t>: Documento electrónico que contiene la normatividad aplicable específica para cada apoyo/incentivo, también contiene una lista de verificación denominada “</a:t>
            </a:r>
            <a:r>
              <a:rPr lang="es-ES_tradnl" sz="1100" i="1" dirty="0" err="1">
                <a:latin typeface="Century Gothic" panose="020B0502020202020204" pitchFamily="34" charset="0"/>
                <a:ea typeface="MS Mincho"/>
                <a:cs typeface="Arial" panose="020B0604020202020204" pitchFamily="34" charset="0"/>
              </a:rPr>
              <a:t>Check</a:t>
            </a:r>
            <a:r>
              <a:rPr lang="es-ES_tradnl" sz="1100" i="1" dirty="0">
                <a:latin typeface="Century Gothic" panose="020B0502020202020204" pitchFamily="34" charset="0"/>
                <a:ea typeface="MS Mincho"/>
                <a:cs typeface="Arial" panose="020B0604020202020204" pitchFamily="34" charset="0"/>
              </a:rPr>
              <a:t> </a:t>
            </a:r>
            <a:r>
              <a:rPr lang="es-ES_tradnl" sz="1100" i="1" dirty="0" err="1">
                <a:latin typeface="Century Gothic" panose="020B0502020202020204" pitchFamily="34" charset="0"/>
                <a:ea typeface="MS Mincho"/>
                <a:cs typeface="Arial" panose="020B0604020202020204" pitchFamily="34" charset="0"/>
              </a:rPr>
              <a:t>List</a:t>
            </a:r>
            <a:r>
              <a:rPr lang="es-ES_tradnl" sz="1100" dirty="0">
                <a:latin typeface="Century Gothic" panose="020B0502020202020204" pitchFamily="34" charset="0"/>
                <a:ea typeface="MS Mincho"/>
                <a:cs typeface="Arial" panose="020B0604020202020204" pitchFamily="34" charset="0"/>
              </a:rPr>
              <a:t>”, que tiene la finalidad de facilitar la revisión e integración de los expedientes, conforme a la normativa vigente.  </a:t>
            </a:r>
            <a:endParaRPr lang="es-ES" sz="1100" dirty="0">
              <a:latin typeface="Century Gothic" panose="020B0502020202020204" pitchFamily="34" charset="0"/>
              <a:ea typeface="MS Mincho"/>
              <a:cs typeface="Times New Roman" panose="02020603050405020304" pitchFamily="18" charset="0"/>
            </a:endParaRPr>
          </a:p>
          <a:p>
            <a:pPr lvl="0" indent="-342900" algn="just">
              <a:lnSpc>
                <a:spcPct val="115000"/>
              </a:lnSpc>
              <a:spcAft>
                <a:spcPts val="600"/>
              </a:spcAft>
              <a:buFont typeface="Wingdings" panose="05000000000000000000" pitchFamily="2" charset="2"/>
              <a:buChar char="Ø"/>
            </a:pPr>
            <a:r>
              <a:rPr lang="es-ES_tradnl" sz="1100" b="1" dirty="0">
                <a:latin typeface="Century Gothic" panose="020B0502020202020204" pitchFamily="34" charset="0"/>
                <a:ea typeface="MS Mincho"/>
                <a:cs typeface="Arial" panose="020B0604020202020204" pitchFamily="34" charset="0"/>
              </a:rPr>
              <a:t>“Cédula de Seguimiento Normativo”</a:t>
            </a:r>
            <a:r>
              <a:rPr lang="es-ES_tradnl" sz="1100" dirty="0">
                <a:latin typeface="Century Gothic" panose="020B0502020202020204" pitchFamily="34" charset="0"/>
                <a:ea typeface="MS Mincho"/>
                <a:cs typeface="Arial" panose="020B0604020202020204" pitchFamily="34" charset="0"/>
              </a:rPr>
              <a:t>: Herramienta que clasifica e identifica las áreas de oportunidad, que se determinan en la revisión de los expedientes de apoyo internos y externos.  </a:t>
            </a:r>
            <a:endParaRPr lang="es-ES_tradnl" sz="1100" dirty="0" smtClean="0">
              <a:latin typeface="Century Gothic" panose="020B0502020202020204" pitchFamily="34" charset="0"/>
              <a:ea typeface="MS Mincho"/>
              <a:cs typeface="Arial" panose="020B0604020202020204" pitchFamily="34" charset="0"/>
            </a:endParaRPr>
          </a:p>
          <a:p>
            <a:pPr lvl="0" algn="just">
              <a:lnSpc>
                <a:spcPct val="115000"/>
              </a:lnSpc>
              <a:spcAft>
                <a:spcPts val="600"/>
              </a:spcAft>
            </a:pPr>
            <a:endParaRPr lang="es-ES_tradnl" sz="800" dirty="0" smtClean="0">
              <a:latin typeface="Century Gothic" panose="020B0502020202020204" pitchFamily="34" charset="0"/>
              <a:ea typeface="MS Mincho"/>
              <a:cs typeface="Arial" panose="020B0604020202020204" pitchFamily="34" charset="0"/>
            </a:endParaRPr>
          </a:p>
          <a:p>
            <a:pPr algn="just">
              <a:lnSpc>
                <a:spcPct val="115000"/>
              </a:lnSpc>
              <a:spcAft>
                <a:spcPts val="600"/>
              </a:spcAft>
            </a:pPr>
            <a:r>
              <a:rPr lang="es-ES_tradnl" sz="1100" dirty="0" smtClean="0">
                <a:latin typeface="Century Gothic" panose="020B0502020202020204" pitchFamily="34" charset="0"/>
                <a:ea typeface="MS Mincho"/>
                <a:cs typeface="Arial" panose="020B0604020202020204" pitchFamily="34" charset="0"/>
              </a:rPr>
              <a:t>Estas </a:t>
            </a:r>
            <a:r>
              <a:rPr lang="es-ES_tradnl" sz="1100" dirty="0">
                <a:latin typeface="Century Gothic" panose="020B0502020202020204" pitchFamily="34" charset="0"/>
                <a:ea typeface="MS Mincho"/>
                <a:cs typeface="Arial" panose="020B0604020202020204" pitchFamily="34" charset="0"/>
              </a:rPr>
              <a:t>serán proporcionadas más adelante; con la finalidad de contribuir a dar certeza y cumplimiento a la normatividad aplicable, para mejorar los procesos y controles internos en las operaciones para el otorgamiento de los apoyos, así como facilitar a los responsables la operación de revisión, integración y seguimiento de los expedientes.</a:t>
            </a:r>
            <a:endParaRPr lang="es-ES" sz="1100" dirty="0">
              <a:effectLst/>
              <a:latin typeface="Century Gothic" panose="020B0502020202020204" pitchFamily="34" charset="0"/>
              <a:ea typeface="MS Mincho"/>
              <a:cs typeface="Times New Roman" panose="02020603050405020304" pitchFamily="18" charset="0"/>
            </a:endParaRPr>
          </a:p>
        </p:txBody>
      </p:sp>
    </p:spTree>
    <p:extLst>
      <p:ext uri="{BB962C8B-B14F-4D97-AF65-F5344CB8AC3E}">
        <p14:creationId xmlns:p14="http://schemas.microsoft.com/office/powerpoint/2010/main" val="1304419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192000" cy="6859522"/>
          </a:xfrm>
          <a:prstGeom prst="rect">
            <a:avLst/>
          </a:prstGeom>
        </p:spPr>
      </p:pic>
    </p:spTree>
    <p:extLst>
      <p:ext uri="{BB962C8B-B14F-4D97-AF65-F5344CB8AC3E}">
        <p14:creationId xmlns:p14="http://schemas.microsoft.com/office/powerpoint/2010/main" val="837185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LOGOS" id="{0EB09222-81E5-4AF7-B328-0C9254C96F56}" vid="{EB9113A3-DBAB-4130-8301-7B244728D888}"/>
    </a:ext>
  </a:extLst>
</a:theme>
</file>

<file path=docProps/app.xml><?xml version="1.0" encoding="utf-8"?>
<Properties xmlns="http://schemas.openxmlformats.org/officeDocument/2006/extended-properties" xmlns:vt="http://schemas.openxmlformats.org/officeDocument/2006/docPropsVTypes">
  <Template>Presentación Ejecutiva</Template>
  <TotalTime>486</TotalTime>
  <Words>571</Words>
  <Application>Microsoft Office PowerPoint</Application>
  <PresentationFormat>Panorámica</PresentationFormat>
  <Paragraphs>94</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Calibri</vt:lpstr>
      <vt:lpstr>Calibri Light</vt:lpstr>
      <vt:lpstr>Century Gothic</vt:lpstr>
      <vt:lpstr>MS Mincho</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Patricia Villalta Galvan</dc:creator>
  <cp:lastModifiedBy>karen Itzayana Soriano Hernández</cp:lastModifiedBy>
  <cp:revision>24</cp:revision>
  <dcterms:created xsi:type="dcterms:W3CDTF">2018-12-18T23:13:01Z</dcterms:created>
  <dcterms:modified xsi:type="dcterms:W3CDTF">2018-12-20T21:15:51Z</dcterms:modified>
</cp:coreProperties>
</file>