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85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77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288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8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01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90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15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4706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18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94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10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DC185-AC51-4D6C-8C8B-3A39309AF558}" type="datetimeFigureOut">
              <a:rPr lang="es-MX" smtClean="0"/>
              <a:t>26/12/2018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C324A-816B-489C-96DC-3D92C1356B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16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453" cy="6858000"/>
          </a:xfrm>
          <a:prstGeom prst="rect">
            <a:avLst/>
          </a:prstGeom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217714" y="1785257"/>
            <a:ext cx="7768046" cy="3857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913692" eaLnBrk="0" hangingPunct="0">
              <a:spcBef>
                <a:spcPts val="0"/>
              </a:spcBef>
            </a:pPr>
            <a:r>
              <a:rPr lang="es-MX" sz="4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Gerencia de Seguimiento Normativo de los Programas de Apoyos</a:t>
            </a:r>
          </a:p>
        </p:txBody>
      </p:sp>
    </p:spTree>
    <p:extLst>
      <p:ext uri="{BB962C8B-B14F-4D97-AF65-F5344CB8AC3E}">
        <p14:creationId xmlns:p14="http://schemas.microsoft.com/office/powerpoint/2010/main" val="69330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2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180511" y="1101552"/>
            <a:ext cx="2728373" cy="70318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4000" b="1" kern="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ÍNDICE</a:t>
            </a:r>
            <a:endParaRPr kumimoji="0" lang="es-ES" altLang="es-MX" sz="24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45822" y="2201133"/>
            <a:ext cx="115171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sz="2400" dirty="0" smtClean="0">
                <a:latin typeface="Century Gothic" panose="020B0502020202020204" pitchFamily="34" charset="0"/>
              </a:rPr>
              <a:t>Objetivo</a:t>
            </a:r>
          </a:p>
          <a:p>
            <a:pPr marL="342900" indent="-342900">
              <a:buAutoNum type="arabicPeriod"/>
            </a:pPr>
            <a:endParaRPr lang="es-ES" sz="2400" dirty="0" smtClean="0"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s-ES" sz="2400" dirty="0" smtClean="0">
                <a:latin typeface="Century Gothic" panose="020B0502020202020204" pitchFamily="34" charset="0"/>
              </a:rPr>
              <a:t>Atribuciones</a:t>
            </a:r>
          </a:p>
          <a:p>
            <a:pPr marL="342900" indent="-342900">
              <a:buAutoNum type="arabicPeriod"/>
            </a:pPr>
            <a:endParaRPr lang="es-ES" sz="2400" dirty="0" smtClean="0"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s-ES" sz="2400" dirty="0" smtClean="0">
                <a:latin typeface="Century Gothic" panose="020B0502020202020204" pitchFamily="34" charset="0"/>
              </a:rPr>
              <a:t>Asuntos Relevantes de la GSNPA</a:t>
            </a:r>
          </a:p>
          <a:p>
            <a:pPr marL="342900" indent="-342900">
              <a:buAutoNum type="arabicPeriod"/>
            </a:pPr>
            <a:endParaRPr lang="es-ES" sz="2400" dirty="0"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s-ES" sz="2400" dirty="0" smtClean="0">
                <a:latin typeface="Century Gothic" panose="020B0502020202020204" pitchFamily="34" charset="0"/>
              </a:rPr>
              <a:t>Otros Asuntos de la GSNPA</a:t>
            </a:r>
          </a:p>
          <a:p>
            <a:pPr marL="342900" indent="-342900">
              <a:buAutoNum type="arabicPeriod"/>
            </a:pPr>
            <a:endParaRPr lang="es-ES" sz="2400" dirty="0" smtClean="0"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s-ES" sz="2400" dirty="0" smtClean="0">
                <a:latin typeface="Century Gothic" panose="020B0502020202020204" pitchFamily="34" charset="0"/>
              </a:rPr>
              <a:t>Propuestas de Mejora </a:t>
            </a:r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784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012069" y="1010362"/>
            <a:ext cx="3161510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40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OBJETIVO</a:t>
            </a:r>
            <a:r>
              <a:rPr kumimoji="0" lang="es-ES" alt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00943" y="2164466"/>
            <a:ext cx="115862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 smtClean="0">
                <a:latin typeface="Century Gothic" panose="020B0502020202020204" pitchFamily="34" charset="0"/>
              </a:rPr>
              <a:t>*</a:t>
            </a:r>
            <a:r>
              <a:rPr lang="es-MX" sz="1400" u="sng" dirty="0" smtClean="0">
                <a:latin typeface="Century Gothic" panose="020B0502020202020204" pitchFamily="34" charset="0"/>
              </a:rPr>
              <a:t>Coordinar </a:t>
            </a:r>
            <a:r>
              <a:rPr lang="es-MX" sz="1400" u="sng" dirty="0">
                <a:latin typeface="Century Gothic" panose="020B0502020202020204" pitchFamily="34" charset="0"/>
              </a:rPr>
              <a:t>el seguimiento normativo a los procesos de entrega, supervisión y comprobación de los recursos de los Programas de Apoyo, Internos y Externos</a:t>
            </a:r>
            <a:r>
              <a:rPr lang="es-MX" sz="1400" dirty="0">
                <a:latin typeface="Century Gothic" panose="020B0502020202020204" pitchFamily="34" charset="0"/>
              </a:rPr>
              <a:t>, que se deriven de los convenios de colaboración suscritos con otras dependencias y entidades de la Administración Pública Federal; así como </a:t>
            </a:r>
            <a:r>
              <a:rPr lang="es-MX" sz="1400" u="sng" dirty="0">
                <a:latin typeface="Century Gothic" panose="020B0502020202020204" pitchFamily="34" charset="0"/>
              </a:rPr>
              <a:t>coordinar la atención de los requerimientos de información y seguimiento a las observaciones y recomendaciones que, en su caso, formulen las diferentes instancias fiscalizadoras </a:t>
            </a:r>
            <a:r>
              <a:rPr lang="es-MX" sz="1400" dirty="0">
                <a:latin typeface="Century Gothic" panose="020B0502020202020204" pitchFamily="34" charset="0"/>
              </a:rPr>
              <a:t>en relación a dichos programas, cuya ejecución esté a cargo de la Dirección General Adjunta de Promoción de Negocios y Coordinación Regional</a:t>
            </a:r>
            <a:r>
              <a:rPr lang="es-MX" sz="1400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ES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ES" sz="1400" dirty="0" smtClean="0">
                <a:latin typeface="Century Gothic" panose="020B0502020202020204" pitchFamily="34" charset="0"/>
              </a:rPr>
              <a:t>*</a:t>
            </a:r>
            <a:r>
              <a:rPr lang="es-MX" sz="1400" u="sng" dirty="0">
                <a:latin typeface="Century Gothic" panose="020B0502020202020204" pitchFamily="34" charset="0"/>
              </a:rPr>
              <a:t>Analizar y evaluar los procesos </a:t>
            </a:r>
            <a:r>
              <a:rPr lang="es-MX" sz="1400" dirty="0">
                <a:latin typeface="Century Gothic" panose="020B0502020202020204" pitchFamily="34" charset="0"/>
              </a:rPr>
              <a:t>establecidos para llevar a cabo la revisión de expedientes de las solicitudes de apoyo que hubieran recibido recursos para su realización correspondiente a los Programas de Apoyo, Internos y Externos, </a:t>
            </a:r>
            <a:r>
              <a:rPr lang="es-MX" sz="1400" dirty="0" smtClean="0">
                <a:latin typeface="Century Gothic" panose="020B0502020202020204" pitchFamily="34" charset="0"/>
              </a:rPr>
              <a:t>del ejercicio inmediato anterior; para </a:t>
            </a:r>
            <a:r>
              <a:rPr lang="es-MX" sz="1400" u="sng" dirty="0">
                <a:latin typeface="Century Gothic" panose="020B0502020202020204" pitchFamily="34" charset="0"/>
              </a:rPr>
              <a:t>coordinar la elaboración de las acciones de mejora </a:t>
            </a:r>
            <a:r>
              <a:rPr lang="es-MX" sz="1400" dirty="0">
                <a:latin typeface="Century Gothic" panose="020B0502020202020204" pitchFamily="34" charset="0"/>
              </a:rPr>
              <a:t>que fortalezcan el control interno de los procesos de entrega, supervisión y comprobación de los </a:t>
            </a:r>
            <a:r>
              <a:rPr lang="es-MX" sz="1400" dirty="0" smtClean="0">
                <a:latin typeface="Century Gothic" panose="020B0502020202020204" pitchFamily="34" charset="0"/>
              </a:rPr>
              <a:t>recursos de </a:t>
            </a:r>
            <a:r>
              <a:rPr lang="es-MX" sz="1400" dirty="0">
                <a:latin typeface="Century Gothic" panose="020B0502020202020204" pitchFamily="34" charset="0"/>
              </a:rPr>
              <a:t>los Programas antes mencionados.</a:t>
            </a:r>
          </a:p>
          <a:p>
            <a:pPr algn="just"/>
            <a:endParaRPr lang="es-ES" sz="1400" dirty="0" smtClean="0">
              <a:latin typeface="Century Gothic" panose="020B0502020202020204" pitchFamily="34" charset="0"/>
            </a:endParaRPr>
          </a:p>
          <a:p>
            <a:endParaRPr lang="es-ES" sz="2400" dirty="0" smtClean="0">
              <a:latin typeface="Century Gothic" panose="020B0502020202020204" pitchFamily="34" charset="0"/>
            </a:endParaRPr>
          </a:p>
          <a:p>
            <a:endParaRPr lang="es-ES" dirty="0" smtClean="0"/>
          </a:p>
          <a:p>
            <a:pPr marL="342900" indent="-342900"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60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2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971964" y="1021342"/>
            <a:ext cx="4605299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40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ATRIBUCIONES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94405" y="1709867"/>
            <a:ext cx="1160319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300" dirty="0" smtClean="0">
                <a:latin typeface="Century Gothic" panose="020B0502020202020204" pitchFamily="34" charset="0"/>
              </a:rPr>
              <a:t>A continuación se en listan las funciones que tiene la Gerencia de Seguimiento Normativo de los Programas de Apoyo (GSNPA), a cargo de </a:t>
            </a:r>
            <a:r>
              <a:rPr lang="es-MX" sz="1300" dirty="0">
                <a:latin typeface="Century Gothic" panose="020B0502020202020204" pitchFamily="34" charset="0"/>
              </a:rPr>
              <a:t>la Dirección General Adjunta de Promoción de Negocios y Coordinación </a:t>
            </a:r>
            <a:r>
              <a:rPr lang="es-MX" sz="1300" dirty="0" smtClean="0">
                <a:latin typeface="Century Gothic" panose="020B0502020202020204" pitchFamily="34" charset="0"/>
              </a:rPr>
              <a:t>Regional (DGAPNCR). </a:t>
            </a:r>
          </a:p>
          <a:p>
            <a:pPr algn="just"/>
            <a:endParaRPr lang="es-MX" sz="13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300" dirty="0" smtClean="0">
                <a:latin typeface="Century Gothic" panose="020B0502020202020204" pitchFamily="34" charset="0"/>
              </a:rPr>
              <a:t>Dirigir </a:t>
            </a:r>
            <a:r>
              <a:rPr lang="es-MX" sz="1300" dirty="0">
                <a:latin typeface="Century Gothic" panose="020B0502020202020204" pitchFamily="34" charset="0"/>
              </a:rPr>
              <a:t>y coordinar la elaboración y seguimiento de la revisión de la integración de expedientes de las solicitudes de apoyo en trámite para su liberación previo al pago con cargo a los Programas de Apoyo </a:t>
            </a:r>
            <a:r>
              <a:rPr lang="es-MX" sz="1300" dirty="0" smtClean="0">
                <a:latin typeface="Century Gothic" panose="020B0502020202020204" pitchFamily="34" charset="0"/>
              </a:rPr>
              <a:t>Internos.</a:t>
            </a:r>
          </a:p>
          <a:p>
            <a:pPr marL="342900" indent="-342900" algn="just">
              <a:buFont typeface="+mj-lt"/>
              <a:buAutoNum type="arabicPeriod"/>
            </a:pPr>
            <a:endParaRPr lang="es-MX" sz="1300" dirty="0" smtClean="0">
              <a:latin typeface="Century Gothic" panose="020B0502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300" dirty="0" smtClean="0">
                <a:latin typeface="Century Gothic" panose="020B0502020202020204" pitchFamily="34" charset="0"/>
              </a:rPr>
              <a:t>Analizar </a:t>
            </a:r>
            <a:r>
              <a:rPr lang="es-MX" sz="1300" dirty="0">
                <a:latin typeface="Century Gothic" panose="020B0502020202020204" pitchFamily="34" charset="0"/>
              </a:rPr>
              <a:t>y evaluar los procesos establecidos para llevar a cabo la revisión de expedientes de las solicitudes de apoyo que hubieran recibido recursos para su realización correspondiente a los Programas de Apoyo, Internos y Externos, </a:t>
            </a:r>
            <a:r>
              <a:rPr lang="es-MX" sz="1300" dirty="0" smtClean="0">
                <a:latin typeface="Century Gothic" panose="020B0502020202020204" pitchFamily="34" charset="0"/>
              </a:rPr>
              <a:t>así </a:t>
            </a:r>
            <a:r>
              <a:rPr lang="es-MX" sz="1300" dirty="0">
                <a:latin typeface="Century Gothic" panose="020B0502020202020204" pitchFamily="34" charset="0"/>
              </a:rPr>
              <a:t>como coordinar la elaboración de las acciones de mejora que fortalezcan el control interno de los procesos de entrega, supervisión y comprobación de los recursos de los Programas antes mencionados.</a:t>
            </a:r>
          </a:p>
          <a:p>
            <a:pPr marL="342900" indent="-342900" algn="just">
              <a:buFont typeface="+mj-lt"/>
              <a:buAutoNum type="arabicPeriod"/>
            </a:pPr>
            <a:endParaRPr lang="es-MX" sz="1300" dirty="0" smtClean="0">
              <a:latin typeface="Century Gothic" panose="020B0502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300" dirty="0" smtClean="0">
                <a:latin typeface="Century Gothic" panose="020B0502020202020204" pitchFamily="34" charset="0"/>
              </a:rPr>
              <a:t>Coordinar </a:t>
            </a:r>
            <a:r>
              <a:rPr lang="es-MX" sz="1300" dirty="0">
                <a:latin typeface="Century Gothic" panose="020B0502020202020204" pitchFamily="34" charset="0"/>
              </a:rPr>
              <a:t>la implementación de acciones de mejora de los procesos de entrega, supervisión y comprobación de los recursos de los Programas de Apoyo, Internos y </a:t>
            </a:r>
            <a:r>
              <a:rPr lang="es-MX" sz="1300" dirty="0" smtClean="0">
                <a:latin typeface="Century Gothic" panose="020B0502020202020204" pitchFamily="34" charset="0"/>
              </a:rPr>
              <a:t>Externos, </a:t>
            </a:r>
            <a:r>
              <a:rPr lang="es-MX" sz="1300" dirty="0">
                <a:latin typeface="Century Gothic" panose="020B0502020202020204" pitchFamily="34" charset="0"/>
              </a:rPr>
              <a:t>conjuntamente con las áreas operativas, a fin de validar su cumplimiento.</a:t>
            </a:r>
          </a:p>
          <a:p>
            <a:pPr marL="342900" indent="-342900" algn="just">
              <a:buFont typeface="+mj-lt"/>
              <a:buAutoNum type="arabicPeriod"/>
            </a:pPr>
            <a:endParaRPr lang="es-MX" sz="1300" dirty="0" smtClean="0">
              <a:latin typeface="Century Gothic" panose="020B0502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300" dirty="0" smtClean="0">
                <a:latin typeface="Century Gothic" panose="020B0502020202020204" pitchFamily="34" charset="0"/>
              </a:rPr>
              <a:t>Coordinar </a:t>
            </a:r>
            <a:r>
              <a:rPr lang="es-MX" sz="1300" dirty="0">
                <a:latin typeface="Century Gothic" panose="020B0502020202020204" pitchFamily="34" charset="0"/>
              </a:rPr>
              <a:t>y supervisar el seguimiento a la atención de las observaciones realizadas por los distintos Órganos Fiscalizadores en relación a los Programas de Apoyo, </a:t>
            </a:r>
            <a:r>
              <a:rPr lang="es-MX" sz="1300" dirty="0" smtClean="0">
                <a:latin typeface="Century Gothic" panose="020B0502020202020204" pitchFamily="34" charset="0"/>
              </a:rPr>
              <a:t>y </a:t>
            </a:r>
            <a:r>
              <a:rPr lang="es-MX" sz="1300" dirty="0">
                <a:latin typeface="Century Gothic" panose="020B0502020202020204" pitchFamily="34" charset="0"/>
              </a:rPr>
              <a:t>en su </a:t>
            </a:r>
            <a:r>
              <a:rPr lang="es-MX" sz="1300" dirty="0" smtClean="0">
                <a:latin typeface="Century Gothic" panose="020B0502020202020204" pitchFamily="34" charset="0"/>
              </a:rPr>
              <a:t>caso </a:t>
            </a:r>
            <a:r>
              <a:rPr lang="es-MX" sz="1300" dirty="0">
                <a:latin typeface="Century Gothic" panose="020B0502020202020204" pitchFamily="34" charset="0"/>
              </a:rPr>
              <a:t>las que </a:t>
            </a:r>
            <a:r>
              <a:rPr lang="es-MX" sz="1300" dirty="0" smtClean="0">
                <a:latin typeface="Century Gothic" panose="020B0502020202020204" pitchFamily="34" charset="0"/>
              </a:rPr>
              <a:t>designe la DGAPNCR, para su revisión </a:t>
            </a:r>
            <a:r>
              <a:rPr lang="es-MX" sz="1300" dirty="0">
                <a:latin typeface="Century Gothic" panose="020B0502020202020204" pitchFamily="34" charset="0"/>
              </a:rPr>
              <a:t>conjuntamente con las áreas operativas involucradas en la ejecución de los Programas Presupuestales de Apoyo Internos y Externos, a fin de verificar su cumplimiento en tiempo y forma</a:t>
            </a:r>
            <a:r>
              <a:rPr lang="es-MX" sz="13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MX" sz="1300" dirty="0">
              <a:latin typeface="Century Gothic" panose="020B0502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MX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Participar en la elaboración de las Reglas de Operación de los Programas de Apoyo </a:t>
            </a:r>
            <a:r>
              <a:rPr lang="es-MX" sz="13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Internos, con </a:t>
            </a:r>
            <a:r>
              <a:rPr lang="es-MX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el objeto de </a:t>
            </a:r>
            <a:r>
              <a:rPr lang="es-MX" sz="130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eficientar</a:t>
            </a:r>
            <a:r>
              <a:rPr lang="es-MX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 la entrega, supervisión y comprobación de los recursos de los Programas antes mencionados</a:t>
            </a:r>
            <a:r>
              <a:rPr lang="es-MX" sz="13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MX" sz="13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MX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Evaluar el cumplimiento de los términos y condiciones en la documentación requerida para la entrega, supervisión </a:t>
            </a:r>
            <a:r>
              <a:rPr lang="es-MX" sz="13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y comprobación </a:t>
            </a:r>
            <a:r>
              <a:rPr lang="es-MX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de los recursos de los Programas de Apoyo, Internos y </a:t>
            </a:r>
            <a:r>
              <a:rPr lang="es-MX" sz="13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Externos, con </a:t>
            </a:r>
            <a:r>
              <a:rPr lang="es-MX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la finalidad de dar cumplimiento a la </a:t>
            </a:r>
            <a:r>
              <a:rPr lang="es-MX" sz="13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Normatividad </a:t>
            </a:r>
            <a:r>
              <a:rPr lang="es-MX" sz="1300" dirty="0">
                <a:solidFill>
                  <a:prstClr val="black"/>
                </a:solidFill>
                <a:latin typeface="Century Gothic" panose="020B0502020202020204" pitchFamily="34" charset="0"/>
              </a:rPr>
              <a:t>aplicable.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endParaRPr lang="es-MX" sz="1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86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883734" y="1057934"/>
            <a:ext cx="5535740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4000" b="1" kern="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ASUNTOS RELEVANTES</a:t>
            </a:r>
            <a:endParaRPr lang="es-ES" altLang="es-MX" sz="4000" b="1" kern="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47954" y="1973570"/>
            <a:ext cx="1029328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4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TEMA</a:t>
            </a:r>
            <a:r>
              <a:rPr lang="es-MX" sz="1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4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SUBTEMA</a:t>
            </a:r>
            <a:endParaRPr lang="es-MX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8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1. AUDITORIA	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1.1 Apoyo en atención </a:t>
            </a:r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a requerimientos de Auditoría (programas externos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).                                                                                     </a:t>
            </a:r>
            <a:endParaRPr lang="es-MX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1.2 Apoyo en atención </a:t>
            </a:r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a requerimientos de Auditoría (programas internos).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1.3 Enlace para la supervisión </a:t>
            </a:r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de SAGARPA.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1.4 Enlace para la supervisión </a:t>
            </a:r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de CNBV.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1.5 </a:t>
            </a:r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Atención al Jurídico.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1.6 </a:t>
            </a:r>
            <a:r>
              <a:rPr lang="es-MX" sz="120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Solventación</a:t>
            </a:r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 de Pliegos de Observación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MX" sz="1200" dirty="0" smtClean="0">
              <a:latin typeface="Century Gothic" panose="020B0502020202020204" pitchFamily="34" charset="0"/>
            </a:endParaRPr>
          </a:p>
          <a:p>
            <a:r>
              <a:rPr lang="es-MX" sz="1200" dirty="0" smtClean="0">
                <a:latin typeface="Century Gothic" panose="020B0502020202020204" pitchFamily="34" charset="0"/>
              </a:rPr>
              <a:t>2</a:t>
            </a:r>
            <a:r>
              <a:rPr lang="es-MX" sz="1200" dirty="0">
                <a:latin typeface="Century Gothic" panose="020B0502020202020204" pitchFamily="34" charset="0"/>
              </a:rPr>
              <a:t>. </a:t>
            </a:r>
            <a:r>
              <a:rPr lang="es-MX" sz="1200" dirty="0">
                <a:latin typeface="Century Gothic" panose="020B0502020202020204" pitchFamily="34" charset="0"/>
              </a:rPr>
              <a:t>Revisión de Expedientes de </a:t>
            </a:r>
            <a:endParaRPr lang="es-MX" sz="1200" dirty="0" smtClean="0">
              <a:latin typeface="Century Gothic" panose="020B0502020202020204" pitchFamily="34" charset="0"/>
            </a:endParaRPr>
          </a:p>
          <a:p>
            <a:r>
              <a:rPr lang="es-MX" sz="1200" dirty="0" smtClean="0">
                <a:latin typeface="Century Gothic" panose="020B0502020202020204" pitchFamily="34" charset="0"/>
              </a:rPr>
              <a:t>Apoyos </a:t>
            </a:r>
            <a:r>
              <a:rPr lang="es-MX" sz="1200" dirty="0">
                <a:latin typeface="Century Gothic" panose="020B0502020202020204" pitchFamily="34" charset="0"/>
              </a:rPr>
              <a:t>Internos y Externos </a:t>
            </a:r>
            <a:r>
              <a:rPr lang="es-MX" sz="1200" dirty="0" smtClean="0">
                <a:latin typeface="Century Gothic" panose="020B0502020202020204" pitchFamily="34" charset="0"/>
              </a:rPr>
              <a:t>                2.1 Programa de Trabajo de la GSNPA 2018</a:t>
            </a:r>
            <a:endParaRPr lang="es-MX" sz="1200" dirty="0" smtClean="0">
              <a:latin typeface="Century Gothic" panose="020B0502020202020204" pitchFamily="34" charset="0"/>
            </a:endParaRPr>
          </a:p>
          <a:p>
            <a:endParaRPr lang="es-MX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s-MX" sz="12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3. MANUALES	                   3.1 Actualización de manuales</a:t>
            </a: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	                  </a:t>
            </a:r>
            <a:r>
              <a:rPr lang="es-MX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3.2 </a:t>
            </a:r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Actualización de las Listas de Verificación</a:t>
            </a:r>
            <a:endParaRPr lang="es-MX" sz="1200" dirty="0">
              <a:latin typeface="Century Gothic" panose="020B0502020202020204" pitchFamily="34" charset="0"/>
            </a:endParaRPr>
          </a:p>
          <a:p>
            <a:pPr lvl="0" algn="just"/>
            <a:endParaRPr lang="es-MX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endParaRPr lang="es-MX" sz="8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endParaRPr lang="es-MX" sz="1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65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819564" y="1117594"/>
            <a:ext cx="5738397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40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OTROS</a:t>
            </a:r>
            <a:r>
              <a:rPr lang="es-ES" altLang="es-MX" sz="4000" b="1" kern="0" noProof="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s-ES" altLang="es-MX" sz="40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ASUNTOS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74310" y="1961838"/>
            <a:ext cx="1144338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TEMA</a:t>
            </a:r>
            <a:r>
              <a:rPr lang="es-MX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     SUBTEMA</a:t>
            </a:r>
            <a:endParaRPr lang="es-MX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8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4</a:t>
            </a:r>
            <a:r>
              <a:rPr lang="es-MX" sz="1200" dirty="0" smtClean="0">
                <a:latin typeface="Century Gothic" panose="020B0502020202020204" pitchFamily="34" charset="0"/>
              </a:rPr>
              <a:t>. </a:t>
            </a:r>
            <a:r>
              <a:rPr lang="es-MX" sz="1200" dirty="0">
                <a:latin typeface="Century Gothic" panose="020B0502020202020204" pitchFamily="34" charset="0"/>
              </a:rPr>
              <a:t>TRANSPARENCIA                               </a:t>
            </a:r>
            <a:r>
              <a:rPr lang="es-MX" sz="1200" dirty="0" smtClean="0">
                <a:latin typeface="Century Gothic" panose="020B0502020202020204" pitchFamily="34" charset="0"/>
              </a:rPr>
              <a:t>   4.1 SIPOT.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</a:t>
            </a:r>
            <a:r>
              <a:rPr lang="es-MX" sz="1200" dirty="0" smtClean="0">
                <a:latin typeface="Century Gothic" panose="020B0502020202020204" pitchFamily="34" charset="0"/>
              </a:rPr>
              <a:t>		  4.2 INAI</a:t>
            </a:r>
            <a:endParaRPr lang="es-MX" sz="1200" dirty="0">
              <a:latin typeface="Century Gothic" panose="020B0502020202020204" pitchFamily="34" charset="0"/>
            </a:endParaRPr>
          </a:p>
          <a:p>
            <a:r>
              <a:rPr lang="es-MX" sz="1200" dirty="0">
                <a:latin typeface="Century Gothic" panose="020B0502020202020204" pitchFamily="34" charset="0"/>
              </a:rPr>
              <a:t>	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5</a:t>
            </a:r>
            <a:r>
              <a:rPr lang="es-MX" sz="1200" dirty="0" smtClean="0">
                <a:latin typeface="Century Gothic" panose="020B0502020202020204" pitchFamily="34" charset="0"/>
              </a:rPr>
              <a:t>. </a:t>
            </a:r>
            <a:r>
              <a:rPr lang="es-MX" sz="1200" dirty="0">
                <a:latin typeface="Century Gothic" panose="020B0502020202020204" pitchFamily="34" charset="0"/>
              </a:rPr>
              <a:t>NORMATECA	                </a:t>
            </a:r>
            <a:r>
              <a:rPr lang="es-MX" sz="1200" dirty="0" smtClean="0">
                <a:latin typeface="Century Gothic" panose="020B0502020202020204" pitchFamily="34" charset="0"/>
              </a:rPr>
              <a:t>        5.1 </a:t>
            </a:r>
            <a:r>
              <a:rPr lang="es-MX" sz="1200" dirty="0">
                <a:latin typeface="Century Gothic" panose="020B0502020202020204" pitchFamily="34" charset="0"/>
              </a:rPr>
              <a:t>Publicaciones en </a:t>
            </a:r>
            <a:r>
              <a:rPr lang="es-MX" sz="1200" dirty="0" err="1">
                <a:latin typeface="Century Gothic" panose="020B0502020202020204" pitchFamily="34" charset="0"/>
              </a:rPr>
              <a:t>Normateca</a:t>
            </a:r>
            <a:r>
              <a:rPr lang="es-MX" sz="1200" dirty="0">
                <a:latin typeface="Century Gothic" panose="020B0502020202020204" pitchFamily="34" charset="0"/>
              </a:rPr>
              <a:t>.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6</a:t>
            </a:r>
            <a:r>
              <a:rPr lang="es-MX" sz="1200" dirty="0" smtClean="0">
                <a:latin typeface="Century Gothic" panose="020B0502020202020204" pitchFamily="34" charset="0"/>
              </a:rPr>
              <a:t>. </a:t>
            </a:r>
            <a:r>
              <a:rPr lang="es-MX" sz="1200" dirty="0">
                <a:latin typeface="Century Gothic" panose="020B0502020202020204" pitchFamily="34" charset="0"/>
              </a:rPr>
              <a:t>PORTAL DE INTERNET DE LA FND     </a:t>
            </a:r>
            <a:r>
              <a:rPr lang="es-MX" sz="1200" dirty="0" smtClean="0">
                <a:latin typeface="Century Gothic" panose="020B0502020202020204" pitchFamily="34" charset="0"/>
              </a:rPr>
              <a:t>    6.1 </a:t>
            </a:r>
            <a:r>
              <a:rPr lang="es-MX" sz="1200" dirty="0">
                <a:latin typeface="Century Gothic" panose="020B0502020202020204" pitchFamily="34" charset="0"/>
              </a:rPr>
              <a:t>Enlace para publicación de documentos diversos en el portal de internet de la FND.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</a:t>
            </a:r>
          </a:p>
          <a:p>
            <a:endParaRPr lang="es-MX" sz="1200" dirty="0" smtClean="0">
              <a:latin typeface="Century Gothic" panose="020B0502020202020204" pitchFamily="34" charset="0"/>
            </a:endParaRPr>
          </a:p>
          <a:p>
            <a:r>
              <a:rPr lang="es-MX" sz="1200" dirty="0" smtClean="0">
                <a:latin typeface="Century Gothic" panose="020B0502020202020204" pitchFamily="34" charset="0"/>
              </a:rPr>
              <a:t>7. </a:t>
            </a:r>
            <a:r>
              <a:rPr lang="es-MX" sz="1200" dirty="0">
                <a:latin typeface="Century Gothic" panose="020B0502020202020204" pitchFamily="34" charset="0"/>
              </a:rPr>
              <a:t>UNIDAD DE GOBIERNO DIGITAL    </a:t>
            </a:r>
            <a:r>
              <a:rPr lang="es-MX" sz="1200" dirty="0" smtClean="0">
                <a:latin typeface="Century Gothic" panose="020B0502020202020204" pitchFamily="34" charset="0"/>
              </a:rPr>
              <a:t>     7.1 </a:t>
            </a:r>
            <a:r>
              <a:rPr lang="es-MX" sz="1200" dirty="0">
                <a:latin typeface="Century Gothic" panose="020B0502020202020204" pitchFamily="34" charset="0"/>
              </a:rPr>
              <a:t>Ventanilla Única.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</a:t>
            </a:r>
          </a:p>
          <a:p>
            <a:endParaRPr lang="es-MX" sz="1200" dirty="0" smtClean="0">
              <a:latin typeface="Century Gothic" panose="020B0502020202020204" pitchFamily="34" charset="0"/>
            </a:endParaRPr>
          </a:p>
          <a:p>
            <a:r>
              <a:rPr lang="es-MX" sz="1200" dirty="0" smtClean="0">
                <a:latin typeface="Century Gothic" panose="020B0502020202020204" pitchFamily="34" charset="0"/>
              </a:rPr>
              <a:t>8. </a:t>
            </a:r>
            <a:r>
              <a:rPr lang="es-MX" sz="1200" dirty="0">
                <a:latin typeface="Century Gothic" panose="020B0502020202020204" pitchFamily="34" charset="0"/>
              </a:rPr>
              <a:t>ZONAS ECONÓMICAS	               </a:t>
            </a:r>
            <a:r>
              <a:rPr lang="es-MX" sz="1200" dirty="0" smtClean="0">
                <a:latin typeface="Century Gothic" panose="020B0502020202020204" pitchFamily="34" charset="0"/>
              </a:rPr>
              <a:t>        (Se esta analizando la implementación del ZEE).</a:t>
            </a:r>
            <a:endParaRPr lang="es-MX" sz="1200" dirty="0">
              <a:latin typeface="Century Gothic" panose="020B0502020202020204" pitchFamily="34" charset="0"/>
            </a:endParaRPr>
          </a:p>
          <a:p>
            <a:endParaRPr lang="es-MX" sz="1200" dirty="0" smtClean="0">
              <a:latin typeface="Century Gothic" panose="020B0502020202020204" pitchFamily="34" charset="0"/>
            </a:endParaRPr>
          </a:p>
          <a:p>
            <a:endParaRPr lang="es-MX" sz="1200" dirty="0" smtClean="0">
              <a:latin typeface="Century Gothic" panose="020B0502020202020204" pitchFamily="34" charset="0"/>
            </a:endParaRPr>
          </a:p>
          <a:p>
            <a:r>
              <a:rPr lang="es-MX" sz="1200" dirty="0" smtClean="0">
                <a:latin typeface="Century Gothic" panose="020B0502020202020204" pitchFamily="34" charset="0"/>
              </a:rPr>
              <a:t>9. </a:t>
            </a:r>
            <a:r>
              <a:rPr lang="es-MX" sz="1200" dirty="0">
                <a:latin typeface="Century Gothic" panose="020B0502020202020204" pitchFamily="34" charset="0"/>
              </a:rPr>
              <a:t>BASES DE COLABORACIÓN             </a:t>
            </a:r>
            <a:r>
              <a:rPr lang="es-MX" sz="1200" dirty="0" smtClean="0">
                <a:latin typeface="Century Gothic" panose="020B0502020202020204" pitchFamily="34" charset="0"/>
              </a:rPr>
              <a:t>   9.1 </a:t>
            </a:r>
            <a:r>
              <a:rPr lang="es-MX" sz="1200" dirty="0">
                <a:latin typeface="Century Gothic" panose="020B0502020202020204" pitchFamily="34" charset="0"/>
              </a:rPr>
              <a:t>PGCM-OIC (atención a los reportes de avance trimestral).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                                         </a:t>
            </a:r>
            <a:r>
              <a:rPr lang="es-MX" sz="1200" dirty="0" smtClean="0">
                <a:latin typeface="Century Gothic" panose="020B0502020202020204" pitchFamily="34" charset="0"/>
              </a:rPr>
              <a:t>    9.2 </a:t>
            </a:r>
            <a:r>
              <a:rPr lang="es-MX" sz="1200" dirty="0">
                <a:latin typeface="Century Gothic" panose="020B0502020202020204" pitchFamily="34" charset="0"/>
              </a:rPr>
              <a:t>PGCM Mejora Regulatoria (atención a los Indicadores de Simplificación de trámites prioritarios).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</a:t>
            </a:r>
          </a:p>
          <a:p>
            <a:r>
              <a:rPr lang="es-MX" sz="1200" dirty="0">
                <a:latin typeface="Century Gothic" panose="020B0502020202020204" pitchFamily="34" charset="0"/>
              </a:rPr>
              <a:t>	                                       </a:t>
            </a:r>
            <a:r>
              <a:rPr lang="es-MX" sz="1200" dirty="0" smtClean="0">
                <a:latin typeface="Century Gothic" panose="020B0502020202020204" pitchFamily="34" charset="0"/>
              </a:rPr>
              <a:t>      </a:t>
            </a:r>
            <a:r>
              <a:rPr lang="es-MX" sz="1200" dirty="0">
                <a:latin typeface="Century Gothic" panose="020B0502020202020204" pitchFamily="34" charset="0"/>
              </a:rPr>
              <a:t>9</a:t>
            </a:r>
            <a:r>
              <a:rPr lang="es-MX" sz="1200" dirty="0" smtClean="0">
                <a:latin typeface="Century Gothic" panose="020B0502020202020204" pitchFamily="34" charset="0"/>
              </a:rPr>
              <a:t>.3 </a:t>
            </a:r>
            <a:r>
              <a:rPr lang="es-MX" sz="1200" dirty="0">
                <a:latin typeface="Century Gothic" panose="020B0502020202020204" pitchFamily="34" charset="0"/>
              </a:rPr>
              <a:t>PGCM atención a los trámites reportados en COFEMER.</a:t>
            </a:r>
          </a:p>
          <a:p>
            <a:pPr lvl="0" algn="just"/>
            <a:endParaRPr lang="es-MX" sz="8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endParaRPr lang="es-MX" sz="1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819564" y="1117594"/>
            <a:ext cx="5738397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40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OTROS</a:t>
            </a:r>
            <a:r>
              <a:rPr lang="es-ES" altLang="es-MX" sz="4000" b="1" kern="0" noProof="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s-ES" altLang="es-MX" sz="40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ASUNTOS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84901" y="1905690"/>
            <a:ext cx="114433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TEMA</a:t>
            </a:r>
            <a:r>
              <a:rPr lang="es-MX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SUBTEMA</a:t>
            </a:r>
            <a:endParaRPr lang="es-MX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8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10.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CONTROL INTERNO	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10.1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Reporte de Avances Trimestral del Programa de Trabajo de Control Interno.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10.2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Capacitación en materia de Control Interno.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10.3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Riesgos corrupción, operativos y tecnológicos.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10.4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Desarrollo de tableros de control de funciones para las áreas operativas que manejan 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apoyos.</a:t>
            </a:r>
            <a:endParaRPr lang="es-MX" sz="11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 10.5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Tablero de Control GSNPA.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	</a:t>
            </a:r>
          </a:p>
          <a:p>
            <a:pPr lvl="0" algn="just"/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11.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COMISIÓN 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NACIONAL</a:t>
            </a:r>
          </a:p>
          <a:p>
            <a:pPr lvl="0" algn="just"/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BANCARIA Y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DE VALORES	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11.1 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Informe Trimestral de Supervisión de la CNBV (Supervisión de Banca de Desarrollo y Entidades de Fomento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).</a:t>
            </a:r>
          </a:p>
          <a:p>
            <a:pPr lvl="0" algn="just"/>
            <a:endParaRPr lang="es-MX" sz="11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12.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OFICIOS	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                                      12.1 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Elaboración y entrega de Oficios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just"/>
            <a:endParaRPr lang="es-MX" sz="11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	</a:t>
            </a: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13. REVISIÓN PREVIO AL 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PAGO         13.1 </a:t>
            </a:r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Revisión Previa al </a:t>
            </a:r>
            <a:r>
              <a:rPr lang="es-MX" sz="11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Pago de apoyos otorgados por la FND.</a:t>
            </a:r>
            <a:endParaRPr lang="es-MX" sz="11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MX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lvl="0" algn="just"/>
            <a:endParaRPr lang="es-MX" sz="11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endParaRPr lang="es-MX" sz="8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endParaRPr lang="es-MX" sz="1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1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LOGOS" id="{0EB09222-81E5-4AF7-B328-0C9254C96F56}" vid="{EB9113A3-DBAB-4130-8301-7B244728D88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Ejecutiva</Template>
  <TotalTime>962</TotalTime>
  <Words>545</Words>
  <Application>Microsoft Office PowerPoint</Application>
  <PresentationFormat>Panorámica</PresentationFormat>
  <Paragraphs>99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Patricia Villalta Galvan</dc:creator>
  <cp:lastModifiedBy>karen Itzayana Soriano Hernández</cp:lastModifiedBy>
  <cp:revision>41</cp:revision>
  <dcterms:created xsi:type="dcterms:W3CDTF">2018-12-18T23:13:01Z</dcterms:created>
  <dcterms:modified xsi:type="dcterms:W3CDTF">2018-12-26T18:12:05Z</dcterms:modified>
</cp:coreProperties>
</file>