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6" r:id="rId6"/>
    <p:sldId id="258" r:id="rId7"/>
    <p:sldId id="296" r:id="rId8"/>
    <p:sldId id="281" r:id="rId9"/>
    <p:sldId id="282" r:id="rId10"/>
    <p:sldId id="300" r:id="rId11"/>
    <p:sldId id="283" r:id="rId12"/>
    <p:sldId id="268" r:id="rId13"/>
    <p:sldId id="289" r:id="rId14"/>
    <p:sldId id="295" r:id="rId15"/>
    <p:sldId id="297" r:id="rId16"/>
    <p:sldId id="280" r:id="rId17"/>
  </p:sldIdLst>
  <p:sldSz cx="9144000" cy="6858000" type="screen4x3"/>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150" d="100"/>
          <a:sy n="150" d="100"/>
        </p:scale>
        <p:origin x="-466" y="-12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Century" panose="02040604050505020304" pitchFamily="18" charset="0"/>
                <a:ea typeface="+mn-ea"/>
                <a:cs typeface="+mn-cs"/>
              </a:defRPr>
            </a:pPr>
            <a:r>
              <a:rPr lang="es-MX">
                <a:latin typeface="Century" panose="02040604050505020304" pitchFamily="18" charset="0"/>
              </a:rPr>
              <a:t>APOYOS EXTERNOS E INTERNOS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entury" panose="02040604050505020304" pitchFamily="18" charset="0"/>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647241449089149E-2"/>
          <c:y val="0.10330299203404303"/>
          <c:w val="0.90293644233697312"/>
          <c:h val="0.70532574273286264"/>
        </c:manualLayout>
      </c:layout>
      <c:bar3DChart>
        <c:barDir val="col"/>
        <c:grouping val="clustered"/>
        <c:varyColors val="0"/>
        <c:ser>
          <c:idx val="1"/>
          <c:order val="1"/>
          <c:tx>
            <c:strRef>
              <c:f>'[Gráfico en Microsoft PowerPoint]EXTERNOS E INTERNOS'!$C$5</c:f>
              <c:strCache>
                <c:ptCount val="1"/>
                <c:pt idx="0">
                  <c:v>MUESTREO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0606060606060233E-3"/>
                  <c:y val="-3.8535633779183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42-4030-A818-05B28EB23237}"/>
                </c:ext>
              </c:extLst>
            </c:dLbl>
            <c:dLbl>
              <c:idx val="1"/>
              <c:layout>
                <c:manualLayout>
                  <c:x val="0"/>
                  <c:y val="-3.4682070401265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42-4030-A818-05B28EB232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panose="02040604050505020304" pitchFamily="18"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PowerPoint]EXTERNOS E INTERNOS'!$A$6:$A$7</c:f>
              <c:strCache>
                <c:ptCount val="2"/>
                <c:pt idx="0">
                  <c:v>INTERNOS</c:v>
                </c:pt>
                <c:pt idx="1">
                  <c:v>EXTERNOS</c:v>
                </c:pt>
              </c:strCache>
            </c:strRef>
          </c:cat>
          <c:val>
            <c:numRef>
              <c:f>'[Gráfico en Microsoft PowerPoint]EXTERNOS E INTERNOS'!$C$6:$C$7</c:f>
              <c:numCache>
                <c:formatCode>General</c:formatCode>
                <c:ptCount val="2"/>
                <c:pt idx="0">
                  <c:v>37</c:v>
                </c:pt>
                <c:pt idx="1">
                  <c:v>38</c:v>
                </c:pt>
              </c:numCache>
            </c:numRef>
          </c:val>
          <c:extLst>
            <c:ext xmlns:c16="http://schemas.microsoft.com/office/drawing/2014/chart" uri="{C3380CC4-5D6E-409C-BE32-E72D297353CC}">
              <c16:uniqueId val="{00000002-A042-4030-A818-05B28EB23237}"/>
            </c:ext>
          </c:extLst>
        </c:ser>
        <c:ser>
          <c:idx val="2"/>
          <c:order val="2"/>
          <c:tx>
            <c:strRef>
              <c:f>'[Gráfico en Microsoft PowerPoint]EXTERNOS E INTERNOS'!$D$5</c:f>
              <c:strCache>
                <c:ptCount val="1"/>
                <c:pt idx="0">
                  <c:v>TOTAL DE AREAS DE OPORTUNIDAD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2222222222222223E-2"/>
                  <c:y val="-5.7803450668775375E-2"/>
                </c:manualLayout>
              </c:layout>
              <c:tx>
                <c:rich>
                  <a:bodyPr/>
                  <a:lstStyle/>
                  <a:p>
                    <a:r>
                      <a:rPr lang="en-US" dirty="0" smtClean="0"/>
                      <a:t>108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42-4030-A818-05B28EB23237}"/>
                </c:ext>
              </c:extLst>
            </c:dLbl>
            <c:dLbl>
              <c:idx val="1"/>
              <c:layout>
                <c:manualLayout>
                  <c:x val="-1.48146436747869E-16"/>
                  <c:y val="-5.394988729085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42-4030-A818-05B28EB232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panose="02040604050505020304" pitchFamily="18"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en Microsoft PowerPoint]EXTERNOS E INTERNOS'!$A$6:$A$7</c:f>
              <c:strCache>
                <c:ptCount val="2"/>
                <c:pt idx="0">
                  <c:v>INTERNOS</c:v>
                </c:pt>
                <c:pt idx="1">
                  <c:v>EXTERNOS</c:v>
                </c:pt>
              </c:strCache>
            </c:strRef>
          </c:cat>
          <c:val>
            <c:numRef>
              <c:f>'[Gráfico en Microsoft PowerPoint]EXTERNOS E INTERNOS'!$D$6:$D$7</c:f>
              <c:numCache>
                <c:formatCode>General</c:formatCode>
                <c:ptCount val="2"/>
                <c:pt idx="0">
                  <c:v>116</c:v>
                </c:pt>
                <c:pt idx="1">
                  <c:v>225</c:v>
                </c:pt>
              </c:numCache>
            </c:numRef>
          </c:val>
          <c:extLst>
            <c:ext xmlns:c16="http://schemas.microsoft.com/office/drawing/2014/chart" uri="{C3380CC4-5D6E-409C-BE32-E72D297353CC}">
              <c16:uniqueId val="{00000005-A042-4030-A818-05B28EB23237}"/>
            </c:ext>
          </c:extLst>
        </c:ser>
        <c:dLbls>
          <c:showLegendKey val="0"/>
          <c:showVal val="1"/>
          <c:showCatName val="0"/>
          <c:showSerName val="0"/>
          <c:showPercent val="0"/>
          <c:showBubbleSize val="0"/>
        </c:dLbls>
        <c:gapWidth val="150"/>
        <c:shape val="box"/>
        <c:axId val="1094925440"/>
        <c:axId val="1094926688"/>
        <c:axId val="0"/>
        <c:extLst>
          <c:ext xmlns:c15="http://schemas.microsoft.com/office/drawing/2012/chart" uri="{02D57815-91ED-43cb-92C2-25804820EDAC}">
            <c15:filteredBarSeries>
              <c15:ser>
                <c:idx val="0"/>
                <c:order val="0"/>
                <c:tx>
                  <c:strRef>
                    <c:extLst>
                      <c:ext uri="{02D57815-91ED-43cb-92C2-25804820EDAC}">
                        <c15:formulaRef>
                          <c15:sqref>'[Gráfico en Microsoft PowerPoint]EXTERNOS E INTERNOS'!$B$5</c15:sqref>
                        </c15:formulaRef>
                      </c:ext>
                    </c:extLst>
                    <c:strCache>
                      <c:ptCount val="1"/>
                      <c:pt idx="0">
                        <c:v>UNIVERSO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'[Gráfico en Microsoft PowerPoint]EXTERNOS E INTERNOS'!$A$6:$A$7</c15:sqref>
                        </c15:formulaRef>
                      </c:ext>
                    </c:extLst>
                    <c:strCache>
                      <c:ptCount val="2"/>
                      <c:pt idx="0">
                        <c:v>INTERNOS</c:v>
                      </c:pt>
                      <c:pt idx="1">
                        <c:v>EXTERNOS</c:v>
                      </c:pt>
                    </c:strCache>
                  </c:strRef>
                </c:cat>
                <c:val>
                  <c:numRef>
                    <c:extLst>
                      <c:ext uri="{02D57815-91ED-43cb-92C2-25804820EDAC}">
                        <c15:formulaRef>
                          <c15:sqref>'[Gráfico en Microsoft PowerPoint]EXTERNOS E INTERNOS'!$B$6:$B$7</c15:sqref>
                        </c15:formulaRef>
                      </c:ext>
                    </c:extLst>
                    <c:numCache>
                      <c:formatCode>General</c:formatCode>
                      <c:ptCount val="2"/>
                      <c:pt idx="0">
                        <c:v>378</c:v>
                      </c:pt>
                      <c:pt idx="1">
                        <c:v>466</c:v>
                      </c:pt>
                    </c:numCache>
                  </c:numRef>
                </c:val>
                <c:extLst>
                  <c:ext xmlns:c16="http://schemas.microsoft.com/office/drawing/2014/chart" uri="{C3380CC4-5D6E-409C-BE32-E72D297353CC}">
                    <c16:uniqueId val="{00000006-A042-4030-A818-05B28EB23237}"/>
                  </c:ext>
                </c:extLst>
              </c15:ser>
            </c15:filteredBarSeries>
          </c:ext>
        </c:extLst>
      </c:bar3DChart>
      <c:catAx>
        <c:axId val="1094925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panose="02040604050505020304" pitchFamily="18" charset="0"/>
                <a:ea typeface="+mn-ea"/>
                <a:cs typeface="+mn-cs"/>
              </a:defRPr>
            </a:pPr>
            <a:endParaRPr lang="es-ES"/>
          </a:p>
        </c:txPr>
        <c:crossAx val="1094926688"/>
        <c:crosses val="autoZero"/>
        <c:auto val="1"/>
        <c:lblAlgn val="ctr"/>
        <c:lblOffset val="100"/>
        <c:noMultiLvlLbl val="0"/>
      </c:catAx>
      <c:valAx>
        <c:axId val="109492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panose="02040604050505020304" pitchFamily="18" charset="0"/>
                <a:ea typeface="+mn-ea"/>
                <a:cs typeface="+mn-cs"/>
              </a:defRPr>
            </a:pPr>
            <a:endParaRPr lang="es-ES"/>
          </a:p>
        </c:txPr>
        <c:crossAx val="1094925440"/>
        <c:crosses val="autoZero"/>
        <c:crossBetween val="between"/>
      </c:valAx>
      <c:spPr>
        <a:noFill/>
        <a:ln>
          <a:noFill/>
        </a:ln>
        <a:effectLst/>
      </c:spPr>
    </c:plotArea>
    <c:legend>
      <c:legendPos val="b"/>
      <c:layout>
        <c:manualLayout>
          <c:xMode val="edge"/>
          <c:yMode val="edge"/>
          <c:x val="0.11574277307671911"/>
          <c:y val="0.91140585169239507"/>
          <c:w val="0.7387376289855343"/>
          <c:h val="8.36378650673351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panose="02040604050505020304" pitchFamily="18" charset="0"/>
              <a:ea typeface="+mn-ea"/>
              <a:cs typeface="+mn-cs"/>
            </a:defRPr>
          </a:pPr>
          <a:endParaRPr lang="es-ES"/>
        </a:p>
      </c:txPr>
    </c:legend>
    <c:plotVisOnly val="1"/>
    <c:dispBlanksAs val="zero"/>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baseline="0">
                <a:solidFill>
                  <a:prstClr val="black"/>
                </a:solidFill>
                <a:latin typeface="+mn-lt"/>
                <a:ea typeface="+mn-ea"/>
                <a:cs typeface="+mn-cs"/>
              </a:defRPr>
            </a:pPr>
            <a:r>
              <a:rPr lang="en-US" sz="1600" b="1" i="0" u="none" strike="noStrike" kern="1200" baseline="0" dirty="0" smtClean="0">
                <a:solidFill>
                  <a:schemeClr val="tx1"/>
                </a:solidFill>
                <a:latin typeface="Arial Narrow" panose="020B0606020202030204" pitchFamily="34" charset="0"/>
                <a:ea typeface="+mn-ea"/>
                <a:cs typeface="+mn-cs"/>
              </a:rPr>
              <a:t>Áreas de Oportunidad por Etapa de Apoyos Internos </a:t>
            </a:r>
            <a:endParaRPr lang="en-US" sz="1600" b="1" i="0" u="none" strike="noStrike" kern="1200" baseline="0" dirty="0">
              <a:solidFill>
                <a:schemeClr val="tx1"/>
              </a:solidFill>
              <a:latin typeface="Arial Narrow" panose="020B0606020202030204" pitchFamily="34" charset="0"/>
              <a:ea typeface="+mn-ea"/>
              <a:cs typeface="+mn-cs"/>
            </a:endParaRPr>
          </a:p>
        </c:rich>
      </c:tx>
      <c:layout>
        <c:manualLayout>
          <c:xMode val="edge"/>
          <c:yMode val="edge"/>
          <c:x val="9.8275572866631355E-2"/>
          <c:y val="3.1494516482295618E-3"/>
        </c:manualLayout>
      </c:layout>
      <c:overlay val="0"/>
      <c:spPr>
        <a:noFill/>
        <a:ln>
          <a:noFill/>
        </a:ln>
        <a:effectLst/>
      </c:spPr>
      <c:txPr>
        <a:bodyPr rot="0" spcFirstLastPara="1" vertOverflow="ellipsis" vert="horz" wrap="square" anchor="ctr" anchorCtr="1"/>
        <a:lstStyle/>
        <a:p>
          <a:pPr algn="ctr" rtl="0">
            <a:defRPr sz="1400" b="1" i="0" u="none" strike="noStrike" kern="1200" baseline="0">
              <a:solidFill>
                <a:prstClr val="black"/>
              </a:solidFill>
              <a:latin typeface="+mn-lt"/>
              <a:ea typeface="+mn-ea"/>
              <a:cs typeface="+mn-cs"/>
            </a:defRPr>
          </a:pPr>
          <a:endParaRPr lang="es-ES"/>
        </a:p>
      </c:txPr>
    </c:title>
    <c:autoTitleDeleted val="0"/>
    <c:plotArea>
      <c:layout/>
      <c:pieChart>
        <c:varyColors val="1"/>
        <c:ser>
          <c:idx val="0"/>
          <c:order val="0"/>
          <c:tx>
            <c:strRef>
              <c:f>GENERAL!$I$5</c:f>
              <c:strCache>
                <c:ptCount val="1"/>
                <c:pt idx="0">
                  <c:v>Apoyos Internos </c:v>
                </c:pt>
              </c:strCache>
            </c:strRef>
          </c:tx>
          <c:dPt>
            <c:idx val="0"/>
            <c:bubble3D val="0"/>
            <c:spPr>
              <a:solidFill>
                <a:schemeClr val="accent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18A-4C54-BF42-6D502E09C60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18A-4C54-BF42-6D502E09C60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18A-4C54-BF42-6D502E09C60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18A-4C54-BF42-6D502E09C60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18A-4C54-BF42-6D502E09C60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Narrow" panose="020B0606020202030204" pitchFamily="34" charset="0"/>
                    <a:ea typeface="+mn-ea"/>
                    <a:cs typeface="+mn-cs"/>
                  </a:defRPr>
                </a:pPr>
                <a:endParaRPr lang="es-E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GENERAL!$H$6:$H$10</c:f>
              <c:strCache>
                <c:ptCount val="5"/>
                <c:pt idx="0">
                  <c:v>Solicitud </c:v>
                </c:pt>
                <c:pt idx="1">
                  <c:v>Autorización </c:v>
                </c:pt>
                <c:pt idx="2">
                  <c:v>Ministración </c:v>
                </c:pt>
                <c:pt idx="3">
                  <c:v>Comprobación</c:v>
                </c:pt>
                <c:pt idx="4">
                  <c:v>Otros </c:v>
                </c:pt>
              </c:strCache>
            </c:strRef>
          </c:cat>
          <c:val>
            <c:numRef>
              <c:f>GENERAL!$I$6:$I$10</c:f>
              <c:numCache>
                <c:formatCode>0%</c:formatCode>
                <c:ptCount val="5"/>
                <c:pt idx="0">
                  <c:v>0.47222222222222221</c:v>
                </c:pt>
                <c:pt idx="1">
                  <c:v>0.17592592592592593</c:v>
                </c:pt>
                <c:pt idx="2">
                  <c:v>0.15740740740740741</c:v>
                </c:pt>
                <c:pt idx="3">
                  <c:v>0.15740740740740741</c:v>
                </c:pt>
                <c:pt idx="4">
                  <c:v>0.03</c:v>
                </c:pt>
              </c:numCache>
            </c:numRef>
          </c:val>
          <c:extLst>
            <c:ext xmlns:c16="http://schemas.microsoft.com/office/drawing/2014/chart" uri="{C3380CC4-5D6E-409C-BE32-E72D297353CC}">
              <c16:uniqueId val="{0000000A-318A-4C54-BF42-6D502E09C60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6000898890022326"/>
          <c:w val="0.82073940782536015"/>
          <c:h val="0.139991011099776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r>
              <a:rPr lang="en-US" dirty="0" smtClean="0"/>
              <a:t>Áreas </a:t>
            </a:r>
            <a:r>
              <a:rPr lang="en-US" baseline="0" dirty="0" smtClean="0"/>
              <a:t>de Oportunidad por etapa de A</a:t>
            </a:r>
            <a:r>
              <a:rPr lang="en-US" dirty="0" smtClean="0"/>
              <a:t>poyos </a:t>
            </a:r>
            <a:r>
              <a:rPr lang="en-US" dirty="0"/>
              <a:t>Externos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s-ES"/>
        </a:p>
      </c:txPr>
    </c:title>
    <c:autoTitleDeleted val="0"/>
    <c:plotArea>
      <c:layout/>
      <c:pieChart>
        <c:varyColors val="1"/>
        <c:ser>
          <c:idx val="0"/>
          <c:order val="0"/>
          <c:tx>
            <c:strRef>
              <c:f>GENERAL!$J$5</c:f>
              <c:strCache>
                <c:ptCount val="1"/>
                <c:pt idx="0">
                  <c:v>Apoyos Externos</c:v>
                </c:pt>
              </c:strCache>
            </c:strRef>
          </c:tx>
          <c:dPt>
            <c:idx val="0"/>
            <c:bubble3D val="0"/>
            <c:spPr>
              <a:solidFill>
                <a:schemeClr val="accent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D61-4649-A9F9-F1D41DB6D30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D61-4649-A9F9-F1D41DB6D30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D61-4649-A9F9-F1D41DB6D30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D61-4649-A9F9-F1D41DB6D30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9D61-4649-A9F9-F1D41DB6D30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Narrow" panose="020B0606020202030204" pitchFamily="34" charset="0"/>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GENERAL!$H$6:$H$10</c:f>
              <c:strCache>
                <c:ptCount val="5"/>
                <c:pt idx="0">
                  <c:v>Solicitud </c:v>
                </c:pt>
                <c:pt idx="1">
                  <c:v>Autorización </c:v>
                </c:pt>
                <c:pt idx="2">
                  <c:v>Ministración </c:v>
                </c:pt>
                <c:pt idx="3">
                  <c:v>Comprobación</c:v>
                </c:pt>
                <c:pt idx="4">
                  <c:v>Otros </c:v>
                </c:pt>
              </c:strCache>
            </c:strRef>
          </c:cat>
          <c:val>
            <c:numRef>
              <c:f>GENERAL!$J$6:$J$10</c:f>
              <c:numCache>
                <c:formatCode>0%</c:formatCode>
                <c:ptCount val="5"/>
                <c:pt idx="0">
                  <c:v>0.21333333333333335</c:v>
                </c:pt>
                <c:pt idx="1">
                  <c:v>0.16888888888888889</c:v>
                </c:pt>
                <c:pt idx="2">
                  <c:v>3.111111111111111E-2</c:v>
                </c:pt>
                <c:pt idx="3">
                  <c:v>0.45777777777777778</c:v>
                </c:pt>
                <c:pt idx="4">
                  <c:v>0.12888888888888889</c:v>
                </c:pt>
              </c:numCache>
            </c:numRef>
          </c:val>
          <c:extLst>
            <c:ext xmlns:c16="http://schemas.microsoft.com/office/drawing/2014/chart" uri="{C3380CC4-5D6E-409C-BE32-E72D297353CC}">
              <c16:uniqueId val="{0000000A-9D61-4649-A9F9-F1D41DB6D30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9999897552390003E-2"/>
          <c:y val="0.89446786360048847"/>
          <c:w val="0.71784812665438669"/>
          <c:h val="8.715166350516100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85752" y="1458909"/>
            <a:ext cx="5357818" cy="1470025"/>
          </a:xfrm>
        </p:spPr>
        <p:txBody>
          <a:bodyPr>
            <a:noAutofit/>
          </a:bodyPr>
          <a:lstStyle>
            <a:lvl1pPr>
              <a:defRPr sz="4000"/>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357158" y="3886200"/>
            <a:ext cx="5286412" cy="175260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00174"/>
            <a:ext cx="8229600" cy="46259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6" name="5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5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8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4422"/>
            <a:ext cx="8229600" cy="1143000"/>
          </a:xfrm>
        </p:spPr>
        <p:txBody>
          <a:bodyPr/>
          <a:lstStyle/>
          <a:p>
            <a:r>
              <a:rPr lang="es-ES" smtClean="0"/>
              <a:t>Haga clic para modificar el estilo de título del patrón</a:t>
            </a:r>
            <a:endParaRPr lang="es-MX" dirty="0"/>
          </a:p>
        </p:txBody>
      </p:sp>
      <p:sp>
        <p:nvSpPr>
          <p:cNvPr id="5" name="4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5380"/>
            <a:ext cx="3008313" cy="1162050"/>
          </a:xfrm>
        </p:spPr>
        <p:txBody>
          <a:bodyPr anchor="b"/>
          <a:lstStyle>
            <a:lvl1pPr algn="l">
              <a:defRPr sz="2000" b="1"/>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texto"/>
          <p:cNvSpPr>
            <a:spLocks noGrp="1"/>
          </p:cNvSpPr>
          <p:nvPr>
            <p:ph type="body" sz="half" idx="2"/>
          </p:nvPr>
        </p:nvSpPr>
        <p:spPr>
          <a:xfrm>
            <a:off x="457200" y="2357430"/>
            <a:ext cx="3008313" cy="3768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6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1071546"/>
            <a:ext cx="5486400" cy="36560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6 Marcador de número de diapositiva"/>
          <p:cNvSpPr>
            <a:spLocks noGrp="1"/>
          </p:cNvSpPr>
          <p:nvPr>
            <p:ph type="sldNum" sz="quarter" idx="12"/>
          </p:nvPr>
        </p:nvSpPr>
        <p:spPr/>
        <p:txBody>
          <a:bodyPr/>
          <a:lstStyle/>
          <a:p>
            <a:fld id="{E1BE94F8-0B18-4C9F-8EE1-7874CB8EB230}"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1BE94F8-0B18-4C9F-8EE1-7874CB8EB230}"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ESENTACION%20AREAS%20DE%20OPORTUNIDADES%20DE%20LA%20CR%20SUR%20Final%201.pptx#-1,4,Presentaci&#243;n de PowerPoint"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PRESENTACION%20AREAS%20DE%20OPORTUNIDADES%20DE%20LA%20CR%20SUR%20Final%201.pptx#-1,8,Presentaci&#243;n de PowerPoint" TargetMode="External"/><Relationship Id="rId1" Type="http://schemas.openxmlformats.org/officeDocument/2006/relationships/slideLayout" Target="../slideLayouts/slideLayout6.xml"/><Relationship Id="rId5" Type="http://schemas.openxmlformats.org/officeDocument/2006/relationships/hyperlink" Target="GRAFICAS%20EXTERNOS%20E%20INTERNOS%20FINAL%202.xlsx" TargetMode="Externa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hyperlink" Target="mailto:hserrano@fnd.gob.mx" TargetMode="External"/><Relationship Id="rId2" Type="http://schemas.openxmlformats.org/officeDocument/2006/relationships/hyperlink" Target="mailto:sfloress@fnd.gob.m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PRESENTACION%20AREAS%20DE%20OPORTUNIDADES%20DE%20LA%20CR%20SUR%20Final%201.pptx#-1,8,Presentaci&#243;n de PowerPoint" TargetMode="External"/><Relationship Id="rId2" Type="http://schemas.openxmlformats.org/officeDocument/2006/relationships/hyperlink" Target="PRESENTACION%20AREAS%20DE%20OPORTUNIDADES%20DE%20LA%20CR%20SUR%20Final%201.pptx#-1,4,Presentaci&#243;n de PowerPoint" TargetMode="External"/><Relationship Id="rId1" Type="http://schemas.openxmlformats.org/officeDocument/2006/relationships/slideLayout" Target="../slideLayouts/slideLayout2.xml"/><Relationship Id="rId4" Type="http://schemas.openxmlformats.org/officeDocument/2006/relationships/hyperlink" Target="PRESENTACION%20AREAS%20DE%20OPORTUNIDADES%20DE%20LA%20CR%20SUR%20Final%201.pptx#-1,6,Presentaci&#243;n de PowerPoi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uestra%20Apoyos%20Externos%202017.pdf" TargetMode="External"/><Relationship Id="rId2" Type="http://schemas.openxmlformats.org/officeDocument/2006/relationships/hyperlink" Target="Muestra%20Apoyos%20Internos%202017.pdf" TargetMode="External"/><Relationship Id="rId1" Type="http://schemas.openxmlformats.org/officeDocument/2006/relationships/slideLayout" Target="../slideLayouts/slideLayout2.xml"/><Relationship Id="rId6" Type="http://schemas.openxmlformats.org/officeDocument/2006/relationships/hyperlink" Target="PRESENTACION%20AREAS%20DE%20OPORTUNIDADES%20DE%20LA%20CR%20SUR%20Final%201.pptx#-1,3,Presentaci&#243;n de PowerPoint" TargetMode="External"/><Relationship Id="rId5" Type="http://schemas.openxmlformats.org/officeDocument/2006/relationships/hyperlink" Target="RESUMEN%20EJECUTIVO%20DEL%20PROGRAMA%20DE%20TRABAJO2018%20(CP%202017)%20final.pdf" TargetMode="External"/><Relationship Id="rId4" Type="http://schemas.openxmlformats.org/officeDocument/2006/relationships/hyperlink" Target="PRESENTACION%20AREAS%20DE%20OPORTUNIDADES%20DE%20LA%20CR%20SUR%20Final%201.pptx#-1,10,Presentaci&#243;n de PowerPoi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C&#233;dula%20de%20&#193;reas%20de%20Oportunidad%20(Internos).pdf" TargetMode="External"/><Relationship Id="rId7" Type="http://schemas.openxmlformats.org/officeDocument/2006/relationships/hyperlink" Target="PRESENTACION%20AREAS%20DE%20OPORTUNIDADES%20DE%20LA%20CR%20SUR%20Final%201.pptx#-1,3,Presentaci&#243;n de PowerPoint" TargetMode="External"/><Relationship Id="rId2" Type="http://schemas.openxmlformats.org/officeDocument/2006/relationships/hyperlink" Target="Pasos%20para%20aplicar%20muestra%20estad&#237;stica%20y%20aleatoria.xlsx" TargetMode="External"/><Relationship Id="rId1" Type="http://schemas.openxmlformats.org/officeDocument/2006/relationships/slideLayout" Target="../slideLayouts/slideLayout2.xml"/><Relationship Id="rId6" Type="http://schemas.openxmlformats.org/officeDocument/2006/relationships/hyperlink" Target="Matriz%20de%20Normatividad/Matriz%20de%20Normatividad%20Directa.xlsx" TargetMode="External"/><Relationship Id="rId5" Type="http://schemas.openxmlformats.org/officeDocument/2006/relationships/hyperlink" Target="Protocolo%20de%20Actuaci&#243;n.xlsx" TargetMode="External"/><Relationship Id="rId4" Type="http://schemas.openxmlformats.org/officeDocument/2006/relationships/hyperlink" Target="C&#233;dula%20de%20&#193;reas%20de%20Oportunidad%20(Externos).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PRESENTACION%20AREAS%20DE%20OPORTUNIDADES%20DE%20LA%20CR%20SUR%20Final%201.pptx#-1,7,Presentaci&#243;n de PowerPoi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PRESENTACION%20AREAS%20DE%20OPORTUNIDADES%20DE%20LA%20CR%20SUR%20Final%201.pptx#-1,12,Presentaci&#243;n de PowerPoi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PRESENTACION%20AREAS%20DE%20OPORTUNIDADES%20DE%20LA%20CR%20SUR%20Final%201.pptx#-1,11,Presentaci&#243;n de PowerPoint" TargetMode="External"/><Relationship Id="rId2" Type="http://schemas.openxmlformats.org/officeDocument/2006/relationships/hyperlink" Target="PRESENTACION%20AREAS%20DE%20OPORTUNIDADES%20DE%20LA%20CR%20SUR%20Final%201.pptx#-1,9,Presentaci&#243;n de PowerPoi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PRESENTACION%20AREAS%20DE%20OPORTUNIDADES%20DE%20LA%20CR%20SUR%20Final%201.pptx#-1,3,Presentaci&#243;n de PowerPoint" TargetMode="External"/><Relationship Id="rId2" Type="http://schemas.openxmlformats.org/officeDocument/2006/relationships/hyperlink" Target="PRESENTACION%20AREAS%20DE%20OPORTUNIDADES%20DE%20LA%20CR%20SUR%20Final%201.pptx#-1,5,Presentaci&#243;n de PowerPoi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628800"/>
            <a:ext cx="5357818" cy="1872208"/>
          </a:xfrm>
        </p:spPr>
        <p:txBody>
          <a:bodyPr/>
          <a:lstStyle/>
          <a:p>
            <a:r>
              <a:rPr lang="es-MX" sz="4400" b="1" cap="all" dirty="0">
                <a:ln w="9000" cmpd="sng">
                  <a:solidFill>
                    <a:srgbClr val="8064A2">
                      <a:shade val="50000"/>
                      <a:satMod val="120000"/>
                    </a:srgbClr>
                  </a:solidFill>
                  <a:prstDash val="solid"/>
                </a:ln>
                <a:solidFill>
                  <a:schemeClr val="tx1">
                    <a:lumMod val="95000"/>
                    <a:lumOff val="5000"/>
                  </a:schemeClr>
                </a:solidFill>
                <a:effectLst>
                  <a:reflection blurRad="12700" stA="28000" endPos="45000" dist="1000" dir="5400000" sy="-100000" algn="bl" rotWithShape="0"/>
                </a:effectLst>
                <a:latin typeface="Century Gothic" pitchFamily="34" charset="0"/>
                <a:ea typeface="+mn-ea"/>
                <a:cs typeface="+mn-cs"/>
              </a:rPr>
              <a:t>Áreas de oportunidad 2018</a:t>
            </a:r>
          </a:p>
        </p:txBody>
      </p:sp>
      <p:sp>
        <p:nvSpPr>
          <p:cNvPr id="3" name="2 Subtítulo"/>
          <p:cNvSpPr>
            <a:spLocks noGrp="1"/>
          </p:cNvSpPr>
          <p:nvPr>
            <p:ph type="subTitle" idx="1"/>
          </p:nvPr>
        </p:nvSpPr>
        <p:spPr/>
        <p:txBody>
          <a:bodyPr>
            <a:normAutofit lnSpcReduction="10000"/>
          </a:bodyPr>
          <a:lstStyle/>
          <a:p>
            <a:pPr lvl="0">
              <a:spcBef>
                <a:spcPts val="0"/>
              </a:spcBef>
            </a:pPr>
            <a:endParaRPr lang="es-MX" sz="2400" b="1" dirty="0">
              <a:solidFill>
                <a:prstClr val="black"/>
              </a:solidFill>
            </a:endParaRPr>
          </a:p>
          <a:p>
            <a:pPr lvl="0" defTabSz="913692" eaLnBrk="0" hangingPunct="0">
              <a:spcBef>
                <a:spcPts val="0"/>
              </a:spcBef>
            </a:pPr>
            <a:r>
              <a:rPr lang="es-MX" sz="2900" b="1" cap="all" dirty="0">
                <a:ln w="9000" cmpd="sng">
                  <a:solidFill>
                    <a:srgbClr val="8064A2">
                      <a:shade val="50000"/>
                      <a:satMod val="120000"/>
                    </a:srgbClr>
                  </a:solidFill>
                  <a:prstDash val="solid"/>
                </a:ln>
                <a:solidFill>
                  <a:schemeClr val="accent3">
                    <a:lumMod val="75000"/>
                  </a:schemeClr>
                </a:solidFill>
                <a:effectLst>
                  <a:reflection blurRad="12700" stA="28000" endPos="45000" dist="1000" dir="5400000" sy="-100000" algn="bl" rotWithShape="0"/>
                </a:effectLst>
                <a:latin typeface="Century Gothic" pitchFamily="34" charset="0"/>
              </a:rPr>
              <a:t>Gerencia de Seguimiento Normativo de los Programas de Apoyos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781909658"/>
              </p:ext>
            </p:extLst>
          </p:nvPr>
        </p:nvGraphicFramePr>
        <p:xfrm>
          <a:off x="1835696" y="1858763"/>
          <a:ext cx="5544614" cy="1326025"/>
        </p:xfrm>
        <a:graphic>
          <a:graphicData uri="http://schemas.openxmlformats.org/drawingml/2006/table">
            <a:tbl>
              <a:tblPr/>
              <a:tblGrid>
                <a:gridCol w="1138230">
                  <a:extLst>
                    <a:ext uri="{9D8B030D-6E8A-4147-A177-3AD203B41FA5}">
                      <a16:colId xmlns:a16="http://schemas.microsoft.com/office/drawing/2014/main" val="3803789112"/>
                    </a:ext>
                  </a:extLst>
                </a:gridCol>
                <a:gridCol w="1238032">
                  <a:extLst>
                    <a:ext uri="{9D8B030D-6E8A-4147-A177-3AD203B41FA5}">
                      <a16:colId xmlns:a16="http://schemas.microsoft.com/office/drawing/2014/main" val="635438534"/>
                    </a:ext>
                  </a:extLst>
                </a:gridCol>
                <a:gridCol w="1080120">
                  <a:extLst>
                    <a:ext uri="{9D8B030D-6E8A-4147-A177-3AD203B41FA5}">
                      <a16:colId xmlns:a16="http://schemas.microsoft.com/office/drawing/2014/main" val="2912402214"/>
                    </a:ext>
                  </a:extLst>
                </a:gridCol>
                <a:gridCol w="504656">
                  <a:extLst>
                    <a:ext uri="{9D8B030D-6E8A-4147-A177-3AD203B41FA5}">
                      <a16:colId xmlns:a16="http://schemas.microsoft.com/office/drawing/2014/main" val="518344750"/>
                    </a:ext>
                  </a:extLst>
                </a:gridCol>
                <a:gridCol w="287434">
                  <a:extLst>
                    <a:ext uri="{9D8B030D-6E8A-4147-A177-3AD203B41FA5}">
                      <a16:colId xmlns:a16="http://schemas.microsoft.com/office/drawing/2014/main" val="2575523108"/>
                    </a:ext>
                  </a:extLst>
                </a:gridCol>
                <a:gridCol w="468350">
                  <a:extLst>
                    <a:ext uri="{9D8B030D-6E8A-4147-A177-3AD203B41FA5}">
                      <a16:colId xmlns:a16="http://schemas.microsoft.com/office/drawing/2014/main" val="424648540"/>
                    </a:ext>
                  </a:extLst>
                </a:gridCol>
                <a:gridCol w="827792">
                  <a:extLst>
                    <a:ext uri="{9D8B030D-6E8A-4147-A177-3AD203B41FA5}">
                      <a16:colId xmlns:a16="http://schemas.microsoft.com/office/drawing/2014/main" val="1833280475"/>
                    </a:ext>
                  </a:extLst>
                </a:gridCol>
              </a:tblGrid>
              <a:tr h="432047">
                <a:tc gridSpan="5">
                  <a:txBody>
                    <a:bodyPr/>
                    <a:lstStyle/>
                    <a:p>
                      <a:pPr algn="ctr" fontAlgn="ctr"/>
                      <a:r>
                        <a:rPr lang="es-MX" sz="800" b="1" i="0" u="none" strike="noStrike" dirty="0">
                          <a:solidFill>
                            <a:srgbClr val="000000"/>
                          </a:solidFill>
                          <a:effectLst/>
                          <a:latin typeface="Century" panose="02040604050505020304" pitchFamily="18" charset="0"/>
                        </a:rPr>
                        <a:t>RESUMEN DE </a:t>
                      </a:r>
                      <a:r>
                        <a:rPr lang="es-MX" sz="800" b="1" i="0" u="none" strike="noStrike" dirty="0" smtClean="0">
                          <a:solidFill>
                            <a:srgbClr val="000000"/>
                          </a:solidFill>
                          <a:effectLst/>
                          <a:latin typeface="Century" panose="02040604050505020304" pitchFamily="18" charset="0"/>
                        </a:rPr>
                        <a:t>AREAS DE OPORTUNIDAD APOYOS </a:t>
                      </a:r>
                      <a:r>
                        <a:rPr lang="es-MX" sz="800" b="1" i="0" u="none" strike="noStrike" dirty="0">
                          <a:solidFill>
                            <a:srgbClr val="000000"/>
                          </a:solidFill>
                          <a:effectLst/>
                          <a:latin typeface="Century" panose="02040604050505020304" pitchFamily="18" charset="0"/>
                        </a:rPr>
                        <a:t>INTERNOS Y EXTERNOS</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ES"/>
                    </a:p>
                  </a:txBody>
                  <a:tcPr/>
                </a:tc>
                <a:tc hMerge="1">
                  <a:txBody>
                    <a:bodyPr/>
                    <a:lstStyle/>
                    <a:p>
                      <a:pPr algn="ctr" fontAlgn="ctr"/>
                      <a:endParaRPr lang="es-ES" sz="8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hMerge="1">
                  <a:txBody>
                    <a:bodyPr/>
                    <a:lstStyle/>
                    <a:p>
                      <a:pPr algn="l" fontAlgn="b"/>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gridSpan="2">
                  <a:txBody>
                    <a:bodyPr/>
                    <a:lstStyle/>
                    <a:p>
                      <a:pPr algn="ctr" fontAlgn="b"/>
                      <a:r>
                        <a:rPr lang="es-ES" sz="800" b="1" i="0" u="none" strike="noStrike" dirty="0">
                          <a:solidFill>
                            <a:srgbClr val="000000"/>
                          </a:solidFill>
                          <a:effectLst/>
                          <a:latin typeface="Century" panose="02040604050505020304" pitchFamily="18" charset="0"/>
                        </a:rPr>
                        <a:t> </a:t>
                      </a:r>
                      <a:endParaRPr lang="es-ES" sz="1000" b="0" i="0" u="none" strike="noStrike" dirty="0">
                        <a:solidFill>
                          <a:srgbClr val="000000"/>
                        </a:solidFill>
                        <a:effectLst/>
                        <a:latin typeface="Century" panose="02040604050505020304" pitchFamily="18" charset="0"/>
                      </a:endParaRP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hMerge="1">
                  <a:txBody>
                    <a:bodyPr/>
                    <a:lstStyle/>
                    <a:p>
                      <a:endParaRPr lang="es-ES"/>
                    </a:p>
                  </a:txBody>
                  <a:tcPr/>
                </a:tc>
                <a:extLst>
                  <a:ext uri="{0D108BD9-81ED-4DB2-BD59-A6C34878D82A}">
                    <a16:rowId xmlns:a16="http://schemas.microsoft.com/office/drawing/2014/main" val="554610935"/>
                  </a:ext>
                </a:extLst>
              </a:tr>
              <a:tr h="177072">
                <a:tc>
                  <a:txBody>
                    <a:bodyPr/>
                    <a:lstStyle/>
                    <a:p>
                      <a:pPr algn="ctr" fontAlgn="ctr"/>
                      <a:r>
                        <a:rPr lang="es-ES" sz="800" b="1" i="0" u="none" strike="noStrike" dirty="0">
                          <a:solidFill>
                            <a:srgbClr val="000000"/>
                          </a:solidFill>
                          <a:effectLst/>
                          <a:latin typeface="Century" panose="02040604050505020304" pitchFamily="18" charset="0"/>
                        </a:rPr>
                        <a:t>APOYOS </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a:txBody>
                    <a:bodyPr/>
                    <a:lstStyle/>
                    <a:p>
                      <a:pPr algn="ctr" fontAlgn="ctr"/>
                      <a:r>
                        <a:rPr lang="es-ES" sz="800" b="1" i="0" u="none" strike="noStrike" dirty="0">
                          <a:solidFill>
                            <a:srgbClr val="000000"/>
                          </a:solidFill>
                          <a:effectLst/>
                          <a:latin typeface="Century" panose="02040604050505020304" pitchFamily="18" charset="0"/>
                        </a:rPr>
                        <a:t>UNIVERSO</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a:txBody>
                    <a:bodyPr/>
                    <a:lstStyle/>
                    <a:p>
                      <a:pPr algn="ctr" fontAlgn="ctr"/>
                      <a:r>
                        <a:rPr lang="es-ES" sz="800" b="1" i="0" u="none" strike="noStrike" dirty="0">
                          <a:solidFill>
                            <a:srgbClr val="000000"/>
                          </a:solidFill>
                          <a:effectLst/>
                          <a:latin typeface="Century" panose="02040604050505020304" pitchFamily="18" charset="0"/>
                        </a:rPr>
                        <a:t>MUESTREO</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gridSpan="4">
                  <a:txBody>
                    <a:bodyPr/>
                    <a:lstStyle/>
                    <a:p>
                      <a:pPr algn="ctr" fontAlgn="ctr"/>
                      <a:r>
                        <a:rPr lang="es-ES" sz="800" b="1" i="0" u="none" strike="noStrike" dirty="0">
                          <a:solidFill>
                            <a:srgbClr val="000000"/>
                          </a:solidFill>
                          <a:effectLst/>
                          <a:latin typeface="Century" panose="02040604050505020304" pitchFamily="18" charset="0"/>
                        </a:rPr>
                        <a:t>TOTAL DE AREAS DE OPORTUNIDAD</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MX"/>
                    </a:p>
                  </a:txBody>
                  <a:tcPr/>
                </a:tc>
                <a:tc hMerge="1">
                  <a:txBody>
                    <a:bodyPr/>
                    <a:lstStyle/>
                    <a:p>
                      <a:endParaRPr lang="es-ES"/>
                    </a:p>
                  </a:txBody>
                  <a:tcPr/>
                </a:tc>
                <a:extLst>
                  <a:ext uri="{0D108BD9-81ED-4DB2-BD59-A6C34878D82A}">
                    <a16:rowId xmlns:a16="http://schemas.microsoft.com/office/drawing/2014/main" val="465587053"/>
                  </a:ext>
                </a:extLst>
              </a:tr>
              <a:tr h="177072">
                <a:tc>
                  <a:txBody>
                    <a:bodyPr/>
                    <a:lstStyle/>
                    <a:p>
                      <a:pPr algn="ctr" fontAlgn="ctr"/>
                      <a:r>
                        <a:rPr lang="es-ES" sz="800" b="1" i="0" u="none" strike="noStrike" dirty="0">
                          <a:solidFill>
                            <a:srgbClr val="000000"/>
                          </a:solidFill>
                          <a:effectLst/>
                          <a:latin typeface="Century" panose="02040604050505020304" pitchFamily="18" charset="0"/>
                        </a:rPr>
                        <a:t>INTERNOS</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a:txBody>
                    <a:bodyPr/>
                    <a:lstStyle/>
                    <a:p>
                      <a:pPr algn="ctr" fontAlgn="ctr"/>
                      <a:r>
                        <a:rPr lang="es-ES" sz="700" b="0" i="0" u="none" strike="noStrike" dirty="0">
                          <a:solidFill>
                            <a:srgbClr val="000000"/>
                          </a:solidFill>
                          <a:effectLst/>
                          <a:latin typeface="Century" panose="02040604050505020304" pitchFamily="18" charset="0"/>
                        </a:rPr>
                        <a:t>378</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ES" sz="700" b="0" i="0" u="none" strike="noStrike" dirty="0">
                          <a:solidFill>
                            <a:srgbClr val="000000"/>
                          </a:solidFill>
                          <a:effectLst/>
                          <a:latin typeface="Century" panose="02040604050505020304" pitchFamily="18" charset="0"/>
                        </a:rPr>
                        <a:t>37</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gridSpan="4">
                  <a:txBody>
                    <a:bodyPr/>
                    <a:lstStyle/>
                    <a:p>
                      <a:pPr algn="ctr" fontAlgn="ctr"/>
                      <a:r>
                        <a:rPr lang="es-ES" sz="700" b="0" i="0" u="none" strike="noStrike" dirty="0" smtClean="0">
                          <a:solidFill>
                            <a:srgbClr val="000000"/>
                          </a:solidFill>
                          <a:effectLst/>
                          <a:latin typeface="Century" panose="02040604050505020304" pitchFamily="18" charset="0"/>
                        </a:rPr>
                        <a:t>108</a:t>
                      </a:r>
                      <a:endParaRPr lang="es-ES" sz="700" b="0" i="0" u="none" strike="noStrike" dirty="0">
                        <a:solidFill>
                          <a:srgbClr val="000000"/>
                        </a:solidFill>
                        <a:effectLst/>
                        <a:latin typeface="Century" panose="02040604050505020304" pitchFamily="18" charset="0"/>
                      </a:endParaRP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hMerge="1">
                  <a:txBody>
                    <a:bodyPr/>
                    <a:lstStyle/>
                    <a:p>
                      <a:endParaRPr lang="es-ES"/>
                    </a:p>
                  </a:txBody>
                  <a:tcPr/>
                </a:tc>
                <a:tc hMerge="1">
                  <a:txBody>
                    <a:bodyPr/>
                    <a:lstStyle/>
                    <a:p>
                      <a:endParaRPr lang="es-MX"/>
                    </a:p>
                  </a:txBody>
                  <a:tcPr/>
                </a:tc>
                <a:tc hMerge="1">
                  <a:txBody>
                    <a:bodyPr/>
                    <a:lstStyle/>
                    <a:p>
                      <a:endParaRPr lang="es-ES"/>
                    </a:p>
                  </a:txBody>
                  <a:tcPr/>
                </a:tc>
                <a:extLst>
                  <a:ext uri="{0D108BD9-81ED-4DB2-BD59-A6C34878D82A}">
                    <a16:rowId xmlns:a16="http://schemas.microsoft.com/office/drawing/2014/main" val="1042293250"/>
                  </a:ext>
                </a:extLst>
              </a:tr>
              <a:tr h="177072">
                <a:tc>
                  <a:txBody>
                    <a:bodyPr/>
                    <a:lstStyle/>
                    <a:p>
                      <a:pPr algn="ctr" fontAlgn="ctr"/>
                      <a:r>
                        <a:rPr lang="es-ES" sz="800" b="1" i="0" u="none" strike="noStrike" dirty="0">
                          <a:solidFill>
                            <a:srgbClr val="000000"/>
                          </a:solidFill>
                          <a:effectLst/>
                          <a:latin typeface="Century" panose="02040604050505020304" pitchFamily="18" charset="0"/>
                        </a:rPr>
                        <a:t>EXTERNOS</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a:txBody>
                    <a:bodyPr/>
                    <a:lstStyle/>
                    <a:p>
                      <a:pPr algn="ctr" fontAlgn="ctr"/>
                      <a:r>
                        <a:rPr lang="es-ES" sz="700" b="0" i="0" u="none" strike="noStrike" dirty="0">
                          <a:solidFill>
                            <a:srgbClr val="000000"/>
                          </a:solidFill>
                          <a:effectLst/>
                          <a:latin typeface="Century" panose="02040604050505020304" pitchFamily="18" charset="0"/>
                        </a:rPr>
                        <a:t>466</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ES" sz="700" b="0" i="0" u="none" strike="noStrike" dirty="0">
                          <a:solidFill>
                            <a:srgbClr val="000000"/>
                          </a:solidFill>
                          <a:effectLst/>
                          <a:latin typeface="Century" panose="02040604050505020304" pitchFamily="18" charset="0"/>
                        </a:rPr>
                        <a:t>38</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gridSpan="4">
                  <a:txBody>
                    <a:bodyPr/>
                    <a:lstStyle/>
                    <a:p>
                      <a:pPr algn="ctr" fontAlgn="ctr"/>
                      <a:r>
                        <a:rPr lang="es-ES" sz="700" b="0" i="0" u="none" strike="noStrike" dirty="0">
                          <a:solidFill>
                            <a:srgbClr val="000000"/>
                          </a:solidFill>
                          <a:effectLst/>
                          <a:latin typeface="Century" panose="02040604050505020304" pitchFamily="18" charset="0"/>
                        </a:rPr>
                        <a:t>225</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hMerge="1">
                  <a:txBody>
                    <a:bodyPr/>
                    <a:lstStyle/>
                    <a:p>
                      <a:endParaRPr lang="es-ES"/>
                    </a:p>
                  </a:txBody>
                  <a:tcPr/>
                </a:tc>
                <a:tc hMerge="1">
                  <a:txBody>
                    <a:bodyPr/>
                    <a:lstStyle/>
                    <a:p>
                      <a:endParaRPr lang="es-MX"/>
                    </a:p>
                  </a:txBody>
                  <a:tcPr/>
                </a:tc>
                <a:tc hMerge="1">
                  <a:txBody>
                    <a:bodyPr/>
                    <a:lstStyle/>
                    <a:p>
                      <a:endParaRPr lang="es-ES"/>
                    </a:p>
                  </a:txBody>
                  <a:tcPr/>
                </a:tc>
                <a:extLst>
                  <a:ext uri="{0D108BD9-81ED-4DB2-BD59-A6C34878D82A}">
                    <a16:rowId xmlns:a16="http://schemas.microsoft.com/office/drawing/2014/main" val="1280888400"/>
                  </a:ext>
                </a:extLst>
              </a:tr>
              <a:tr h="185690">
                <a:tc>
                  <a:txBody>
                    <a:bodyPr/>
                    <a:lstStyle/>
                    <a:p>
                      <a:pPr algn="ctr" fontAlgn="b"/>
                      <a:endParaRPr lang="es-ES" sz="1000" b="0" i="0" u="none" strike="noStrike" dirty="0">
                        <a:solidFill>
                          <a:srgbClr val="000000"/>
                        </a:solidFill>
                        <a:effectLst/>
                        <a:latin typeface="Century" panose="02040604050505020304" pitchFamily="18" charset="0"/>
                      </a:endParaRPr>
                    </a:p>
                  </a:txBody>
                  <a:tcPr marL="0" marR="0" marT="0" marB="0" anchor="b">
                    <a:lnL>
                      <a:noFill/>
                    </a:lnL>
                    <a:lnR>
                      <a:noFill/>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b"/>
                      <a:endParaRPr lang="es-ES" sz="1000" b="0" i="0" u="none" strike="noStrike" dirty="0">
                        <a:solidFill>
                          <a:srgbClr val="000000"/>
                        </a:solidFill>
                        <a:effectLst/>
                        <a:latin typeface="Century" panose="02040604050505020304" pitchFamily="18" charset="0"/>
                      </a:endParaRPr>
                    </a:p>
                  </a:txBody>
                  <a:tcPr marL="0" marR="0" marT="0" marB="0" anchor="b">
                    <a:lnL>
                      <a:noFill/>
                    </a:lnL>
                    <a:lnR>
                      <a:noFill/>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b"/>
                      <a:endParaRPr lang="es-ES" sz="1000" b="0" i="0" u="none" strike="noStrike" dirty="0">
                        <a:solidFill>
                          <a:srgbClr val="000000"/>
                        </a:solidFill>
                        <a:effectLst/>
                        <a:latin typeface="Century" panose="02040604050505020304" pitchFamily="18" charset="0"/>
                      </a:endParaRPr>
                    </a:p>
                  </a:txBody>
                  <a:tcPr marL="0" marR="0" marT="0" marB="0" anchor="b">
                    <a:lnL>
                      <a:noFill/>
                    </a:lnL>
                    <a:lnR>
                      <a:noFill/>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b"/>
                      <a:r>
                        <a:rPr lang="es-ES" sz="1000" b="0" i="0" u="none" strike="noStrike" dirty="0">
                          <a:solidFill>
                            <a:srgbClr val="000000"/>
                          </a:solidFill>
                          <a:effectLst/>
                          <a:latin typeface="Century" panose="02040604050505020304" pitchFamily="18" charset="0"/>
                        </a:rPr>
                        <a:t> </a:t>
                      </a:r>
                    </a:p>
                  </a:txBody>
                  <a:tcPr marL="0" marR="0" marT="0" marB="0" anchor="b">
                    <a:lnL>
                      <a:noFill/>
                    </a:lnL>
                    <a:lnR>
                      <a:noFill/>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gridSpan="2">
                  <a:txBody>
                    <a:bodyPr/>
                    <a:lstStyle/>
                    <a:p>
                      <a:pPr algn="ctr" fontAlgn="b"/>
                      <a:r>
                        <a:rPr lang="es-ES" sz="1000" b="0" i="0" u="none" strike="noStrike" dirty="0">
                          <a:solidFill>
                            <a:srgbClr val="000000"/>
                          </a:solidFill>
                          <a:effectLst/>
                          <a:latin typeface="Century" panose="02040604050505020304" pitchFamily="18" charset="0"/>
                        </a:rPr>
                        <a:t> </a:t>
                      </a:r>
                    </a:p>
                  </a:txBody>
                  <a:tcPr marL="0" marR="0" marT="0" marB="0" anchor="b">
                    <a:lnL>
                      <a:noFill/>
                    </a:lnL>
                    <a:lnR>
                      <a:noFill/>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hMerge="1">
                  <a:txBody>
                    <a:bodyPr/>
                    <a:lstStyle/>
                    <a:p>
                      <a:endParaRPr lang="es-MX"/>
                    </a:p>
                  </a:txBody>
                  <a:tcPr/>
                </a:tc>
                <a:tc>
                  <a:txBody>
                    <a:bodyPr/>
                    <a:lstStyle/>
                    <a:p>
                      <a:pPr algn="ctr" fontAlgn="b"/>
                      <a:r>
                        <a:rPr lang="es-ES" sz="1000" b="0" i="0" u="none" strike="noStrike" dirty="0">
                          <a:solidFill>
                            <a:srgbClr val="000000"/>
                          </a:solidFill>
                          <a:effectLst/>
                          <a:latin typeface="Century" panose="02040604050505020304" pitchFamily="18" charset="0"/>
                        </a:rPr>
                        <a:t> </a:t>
                      </a:r>
                    </a:p>
                  </a:txBody>
                  <a:tcPr marL="0" marR="0" marT="0" marB="0" anchor="b">
                    <a:lnL>
                      <a:noFill/>
                    </a:lnL>
                    <a:lnR>
                      <a:noFill/>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3875998795"/>
                  </a:ext>
                </a:extLst>
              </a:tr>
              <a:tr h="177072">
                <a:tc>
                  <a:txBody>
                    <a:bodyPr/>
                    <a:lstStyle/>
                    <a:p>
                      <a:pPr algn="ctr" fontAlgn="ctr"/>
                      <a:r>
                        <a:rPr lang="es-ES" sz="800" b="1" i="0" u="none" strike="noStrike" dirty="0">
                          <a:solidFill>
                            <a:srgbClr val="000000"/>
                          </a:solidFill>
                          <a:effectLst/>
                          <a:latin typeface="Century" panose="02040604050505020304" pitchFamily="18" charset="0"/>
                        </a:rPr>
                        <a:t>TOTAL</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92D050"/>
                    </a:solidFill>
                  </a:tcPr>
                </a:tc>
                <a:tc>
                  <a:txBody>
                    <a:bodyPr/>
                    <a:lstStyle/>
                    <a:p>
                      <a:pPr algn="ctr" fontAlgn="ctr"/>
                      <a:r>
                        <a:rPr lang="es-ES" sz="700" b="0" i="0" u="none" strike="noStrike" dirty="0">
                          <a:solidFill>
                            <a:srgbClr val="000000"/>
                          </a:solidFill>
                          <a:effectLst/>
                          <a:latin typeface="Century" panose="02040604050505020304" pitchFamily="18" charset="0"/>
                        </a:rPr>
                        <a:t>844</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ES" sz="700" b="0" i="0" u="none" strike="noStrike" dirty="0">
                          <a:solidFill>
                            <a:srgbClr val="000000"/>
                          </a:solidFill>
                          <a:effectLst/>
                          <a:latin typeface="Century" panose="02040604050505020304" pitchFamily="18" charset="0"/>
                        </a:rPr>
                        <a:t>75</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gridSpan="4">
                  <a:txBody>
                    <a:bodyPr/>
                    <a:lstStyle/>
                    <a:p>
                      <a:pPr algn="ctr" fontAlgn="ctr"/>
                      <a:r>
                        <a:rPr lang="es-ES" sz="700" b="0" i="0" u="none" strike="noStrike" dirty="0">
                          <a:solidFill>
                            <a:srgbClr val="000000"/>
                          </a:solidFill>
                          <a:effectLst/>
                          <a:latin typeface="Century" panose="02040604050505020304" pitchFamily="18" charset="0"/>
                        </a:rPr>
                        <a:t>341</a:t>
                      </a:r>
                    </a:p>
                  </a:txBody>
                  <a:tcPr marL="0" marR="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hMerge="1">
                  <a:txBody>
                    <a:bodyPr/>
                    <a:lstStyle/>
                    <a:p>
                      <a:endParaRPr lang="es-ES"/>
                    </a:p>
                  </a:txBody>
                  <a:tcPr/>
                </a:tc>
                <a:tc hMerge="1">
                  <a:txBody>
                    <a:bodyPr/>
                    <a:lstStyle/>
                    <a:p>
                      <a:endParaRPr lang="es-MX"/>
                    </a:p>
                  </a:txBody>
                  <a:tcPr/>
                </a:tc>
                <a:tc hMerge="1">
                  <a:txBody>
                    <a:bodyPr/>
                    <a:lstStyle/>
                    <a:p>
                      <a:endParaRPr lang="es-ES"/>
                    </a:p>
                  </a:txBody>
                  <a:tcPr/>
                </a:tc>
                <a:extLst>
                  <a:ext uri="{0D108BD9-81ED-4DB2-BD59-A6C34878D82A}">
                    <a16:rowId xmlns:a16="http://schemas.microsoft.com/office/drawing/2014/main" val="1700298675"/>
                  </a:ext>
                </a:extLst>
              </a:tr>
            </a:tbl>
          </a:graphicData>
        </a:graphic>
      </p:graphicFrame>
      <p:pic>
        <p:nvPicPr>
          <p:cNvPr id="4" name="1 Imagen" descr="Descripción: C:\Users\migamez\AppData\Local\Microsoft\Windows\Temporary Internet Files\Content.Outlook\HK7VJRVP\LogoFND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858763"/>
            <a:ext cx="1080119" cy="418109"/>
          </a:xfrm>
          <a:prstGeom prst="rect">
            <a:avLst/>
          </a:prstGeom>
          <a:noFill/>
          <a:ln>
            <a:noFill/>
          </a:ln>
        </p:spPr>
      </p:pic>
      <p:sp>
        <p:nvSpPr>
          <p:cNvPr id="6" name="Rectángulo 5"/>
          <p:cNvSpPr/>
          <p:nvPr/>
        </p:nvSpPr>
        <p:spPr>
          <a:xfrm rot="10800000" flipV="1">
            <a:off x="899592" y="1195010"/>
            <a:ext cx="7560840" cy="461665"/>
          </a:xfrm>
          <a:prstGeom prst="rect">
            <a:avLst/>
          </a:prstGeom>
        </p:spPr>
        <p:txBody>
          <a:bodyPr wrap="square">
            <a:spAutoFit/>
          </a:bodyPr>
          <a:lstStyle/>
          <a:p>
            <a:pPr algn="ctr"/>
            <a:r>
              <a:rPr lang="es-ES" altLang="es-MX" sz="2400" b="1" dirty="0">
                <a:solidFill>
                  <a:schemeClr val="accent2"/>
                </a:solidFill>
              </a:rPr>
              <a:t> </a:t>
            </a:r>
            <a:r>
              <a:rPr lang="es-ES" altLang="es-MX" sz="2400" b="1" dirty="0">
                <a:solidFill>
                  <a:schemeClr val="accent2"/>
                </a:solidFill>
                <a:latin typeface="Century" panose="02040604050505020304" pitchFamily="18" charset="0"/>
              </a:rPr>
              <a:t>1ra. Etapa Identificar </a:t>
            </a:r>
            <a:r>
              <a:rPr lang="es-ES" altLang="es-MX" sz="2400" b="1" dirty="0" smtClean="0">
                <a:solidFill>
                  <a:schemeClr val="accent2"/>
                </a:solidFill>
                <a:latin typeface="Century" panose="02040604050505020304" pitchFamily="18" charset="0"/>
              </a:rPr>
              <a:t>Áreas </a:t>
            </a:r>
            <a:r>
              <a:rPr lang="es-ES" altLang="es-MX" sz="2400" b="1" dirty="0">
                <a:solidFill>
                  <a:schemeClr val="accent2"/>
                </a:solidFill>
                <a:latin typeface="Century" panose="02040604050505020304" pitchFamily="18" charset="0"/>
              </a:rPr>
              <a:t>de </a:t>
            </a:r>
            <a:r>
              <a:rPr lang="es-ES" altLang="es-MX" sz="2400" b="1" dirty="0" smtClean="0">
                <a:solidFill>
                  <a:schemeClr val="accent2"/>
                </a:solidFill>
                <a:latin typeface="Century" panose="02040604050505020304" pitchFamily="18" charset="0"/>
              </a:rPr>
              <a:t>Oportu</a:t>
            </a:r>
            <a:r>
              <a:rPr lang="es-ES" altLang="es-MX" sz="2400" b="1" dirty="0" smtClean="0">
                <a:solidFill>
                  <a:schemeClr val="accent2"/>
                </a:solidFill>
              </a:rPr>
              <a:t>nidad</a:t>
            </a:r>
          </a:p>
        </p:txBody>
      </p:sp>
      <p:sp>
        <p:nvSpPr>
          <p:cNvPr id="8" name="Flecha derecha 7">
            <a:hlinkClick r:id="rId3" action="ppaction://hlinkpres?slideindex=4&amp;slidetitle=Presentación de PowerPoint"/>
          </p:cNvPr>
          <p:cNvSpPr/>
          <p:nvPr/>
        </p:nvSpPr>
        <p:spPr>
          <a:xfrm>
            <a:off x="8244408" y="6309320"/>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9" name="Gráfico 8"/>
          <p:cNvGraphicFramePr>
            <a:graphicFrameLocks/>
          </p:cNvGraphicFramePr>
          <p:nvPr>
            <p:extLst>
              <p:ext uri="{D42A27DB-BD31-4B8C-83A1-F6EECF244321}">
                <p14:modId xmlns:p14="http://schemas.microsoft.com/office/powerpoint/2010/main" val="3828039114"/>
              </p:ext>
            </p:extLst>
          </p:nvPr>
        </p:nvGraphicFramePr>
        <p:xfrm>
          <a:off x="1835696" y="3386876"/>
          <a:ext cx="5544614" cy="2562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603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0800000" flipV="1">
            <a:off x="1579418" y="848886"/>
            <a:ext cx="6304950" cy="738664"/>
          </a:xfrm>
          <a:prstGeom prst="rect">
            <a:avLst/>
          </a:prstGeom>
        </p:spPr>
        <p:txBody>
          <a:bodyPr wrap="square">
            <a:spAutoFit/>
          </a:bodyPr>
          <a:lstStyle/>
          <a:p>
            <a:pPr algn="ctr"/>
            <a:r>
              <a:rPr lang="es-ES" altLang="es-MX" sz="2400" b="1" dirty="0">
                <a:solidFill>
                  <a:schemeClr val="accent2"/>
                </a:solidFill>
              </a:rPr>
              <a:t> </a:t>
            </a:r>
            <a:r>
              <a:rPr lang="es-MX" sz="2400" b="1" dirty="0">
                <a:solidFill>
                  <a:schemeClr val="accent2"/>
                </a:solidFill>
                <a:latin typeface="Century" panose="02040604050505020304" pitchFamily="18" charset="0"/>
              </a:rPr>
              <a:t>2da. Etapa </a:t>
            </a:r>
            <a:r>
              <a:rPr lang="es-ES" altLang="es-MX" sz="2400" b="1" dirty="0">
                <a:solidFill>
                  <a:schemeClr val="accent2"/>
                </a:solidFill>
                <a:latin typeface="Century" panose="02040604050505020304" pitchFamily="18" charset="0"/>
              </a:rPr>
              <a:t>Propuestas de Mejora </a:t>
            </a:r>
            <a:endParaRPr lang="es-ES" altLang="es-MX" sz="2400" b="1" dirty="0" smtClean="0">
              <a:solidFill>
                <a:schemeClr val="accent2"/>
              </a:solidFill>
              <a:latin typeface="Century" panose="02040604050505020304" pitchFamily="18" charset="0"/>
            </a:endParaRPr>
          </a:p>
          <a:p>
            <a:pPr algn="ctr"/>
            <a:r>
              <a:rPr lang="es-MX" altLang="es-MX" dirty="0" smtClean="0">
                <a:solidFill>
                  <a:schemeClr val="dk1"/>
                </a:solidFill>
                <a:latin typeface="Century" panose="02040604050505020304" pitchFamily="18" charset="0"/>
              </a:rPr>
              <a:t>Desarrollo </a:t>
            </a:r>
            <a:r>
              <a:rPr lang="es-MX" altLang="es-MX" dirty="0">
                <a:solidFill>
                  <a:schemeClr val="dk1"/>
                </a:solidFill>
                <a:latin typeface="Century" panose="02040604050505020304" pitchFamily="18" charset="0"/>
              </a:rPr>
              <a:t>de Metodología</a:t>
            </a:r>
          </a:p>
        </p:txBody>
      </p:sp>
      <p:sp>
        <p:nvSpPr>
          <p:cNvPr id="7" name="Flecha derecha 6">
            <a:hlinkClick r:id="rId2" action="ppaction://hlinkpres?slideindex=8&amp;slidetitle=Presentación de PowerPoint"/>
          </p:cNvPr>
          <p:cNvSpPr/>
          <p:nvPr/>
        </p:nvSpPr>
        <p:spPr>
          <a:xfrm>
            <a:off x="8244408" y="6309320"/>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 name="Grupo 9"/>
          <p:cNvGrpSpPr/>
          <p:nvPr/>
        </p:nvGrpSpPr>
        <p:grpSpPr>
          <a:xfrm>
            <a:off x="395536" y="1700808"/>
            <a:ext cx="8496944" cy="4752528"/>
            <a:chOff x="395536" y="1700808"/>
            <a:chExt cx="8496944" cy="4752528"/>
          </a:xfrm>
        </p:grpSpPr>
        <p:grpSp>
          <p:nvGrpSpPr>
            <p:cNvPr id="2" name="Grupo 1"/>
            <p:cNvGrpSpPr/>
            <p:nvPr/>
          </p:nvGrpSpPr>
          <p:grpSpPr>
            <a:xfrm>
              <a:off x="395536" y="1700808"/>
              <a:ext cx="8496944" cy="4145704"/>
              <a:chOff x="251520" y="1587552"/>
              <a:chExt cx="8640961" cy="4145704"/>
            </a:xfrm>
          </p:grpSpPr>
          <p:graphicFrame>
            <p:nvGraphicFramePr>
              <p:cNvPr id="8" name="Gráfico 7"/>
              <p:cNvGraphicFramePr>
                <a:graphicFrameLocks/>
              </p:cNvGraphicFramePr>
              <p:nvPr>
                <p:extLst>
                  <p:ext uri="{D42A27DB-BD31-4B8C-83A1-F6EECF244321}">
                    <p14:modId xmlns:p14="http://schemas.microsoft.com/office/powerpoint/2010/main" val="2264066037"/>
                  </p:ext>
                </p:extLst>
              </p:nvPr>
            </p:nvGraphicFramePr>
            <p:xfrm>
              <a:off x="251520" y="1772816"/>
              <a:ext cx="4392488"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a:graphicFrameLocks/>
              </p:cNvGraphicFramePr>
              <p:nvPr>
                <p:extLst>
                  <p:ext uri="{D42A27DB-BD31-4B8C-83A1-F6EECF244321}">
                    <p14:modId xmlns:p14="http://schemas.microsoft.com/office/powerpoint/2010/main" val="4229271233"/>
                  </p:ext>
                </p:extLst>
              </p:nvPr>
            </p:nvGraphicFramePr>
            <p:xfrm>
              <a:off x="4139952" y="1587552"/>
              <a:ext cx="4752529" cy="4145704"/>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CuadroTexto 2"/>
            <p:cNvSpPr txBox="1"/>
            <p:nvPr/>
          </p:nvSpPr>
          <p:spPr>
            <a:xfrm>
              <a:off x="2699792" y="5930116"/>
              <a:ext cx="3600400" cy="523220"/>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defRPr sz="1400" b="1" i="0" u="none" strike="noStrike" kern="1200" baseline="0">
                  <a:solidFill>
                    <a:prstClr val="black"/>
                  </a:solidFill>
                  <a:latin typeface="+mn-lt"/>
                  <a:ea typeface="+mn-ea"/>
                  <a:cs typeface="+mn-cs"/>
                </a:defRPr>
              </a:pPr>
              <a:r>
                <a:rPr lang="en-US" b="1" dirty="0">
                  <a:latin typeface="Arial Narrow" panose="020B0606020202030204" pitchFamily="34" charset="0"/>
                </a:rPr>
                <a:t>Áreas de Oportunidad por </a:t>
              </a:r>
              <a:r>
                <a:rPr lang="en-US" b="1" dirty="0" smtClean="0">
                  <a:latin typeface="Arial Narrow" panose="020B0606020202030204" pitchFamily="34" charset="0"/>
                </a:rPr>
                <a:t>Coordinación de </a:t>
              </a:r>
              <a:r>
                <a:rPr lang="en-US" b="1" dirty="0">
                  <a:latin typeface="Arial Narrow" panose="020B0606020202030204" pitchFamily="34" charset="0"/>
                  <a:hlinkClick r:id="rId5" action="ppaction://hlinkfile"/>
                </a:rPr>
                <a:t>Apoyos </a:t>
              </a:r>
              <a:r>
                <a:rPr lang="en-US" b="1" dirty="0" smtClean="0">
                  <a:latin typeface="Arial Narrow" panose="020B0606020202030204" pitchFamily="34" charset="0"/>
                  <a:hlinkClick r:id="rId5" action="ppaction://hlinkfile"/>
                </a:rPr>
                <a:t>Internos y Externos </a:t>
              </a:r>
              <a:endParaRPr lang="en-US" b="1" dirty="0">
                <a:latin typeface="Arial Narrow" panose="020B0606020202030204" pitchFamily="34" charset="0"/>
              </a:endParaRPr>
            </a:p>
          </p:txBody>
        </p:sp>
      </p:grpSp>
    </p:spTree>
    <p:extLst>
      <p:ext uri="{BB962C8B-B14F-4D97-AF65-F5344CB8AC3E}">
        <p14:creationId xmlns:p14="http://schemas.microsoft.com/office/powerpoint/2010/main" val="2501468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2204864"/>
            <a:ext cx="8229600" cy="3921299"/>
          </a:xfrm>
        </p:spPr>
        <p:txBody>
          <a:bodyPr>
            <a:normAutofit lnSpcReduction="10000"/>
          </a:bodyPr>
          <a:lstStyle/>
          <a:p>
            <a:pPr marL="504597" lvl="0" indent="-504597" algn="ctr" defTabSz="1007770">
              <a:spcBef>
                <a:spcPts val="0"/>
              </a:spcBef>
              <a:spcAft>
                <a:spcPct val="40000"/>
              </a:spcAft>
              <a:buNone/>
              <a:defRPr/>
            </a:pPr>
            <a:r>
              <a:rPr lang="es-MX" sz="1800" dirty="0" smtClean="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rPr>
              <a:t>FINANCIERA NACIONAL DE DESARROLLO AGROPECUARIO, RURAL, FORESTAL Y PESQUERO </a:t>
            </a:r>
          </a:p>
          <a:p>
            <a:pPr marL="504597" lvl="0" indent="-504597" algn="ctr" defTabSz="1007770">
              <a:spcBef>
                <a:spcPts val="0"/>
              </a:spcBef>
              <a:spcAft>
                <a:spcPct val="40000"/>
              </a:spcAft>
              <a:buNone/>
              <a:defRPr/>
            </a:pPr>
            <a:endParaRPr lang="es-MX" sz="1800" dirty="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endParaRPr>
          </a:p>
          <a:p>
            <a:pPr marL="504597" lvl="0" indent="-504597" algn="ctr" defTabSz="1007770">
              <a:spcBef>
                <a:spcPts val="0"/>
              </a:spcBef>
              <a:spcAft>
                <a:spcPct val="40000"/>
              </a:spcAft>
              <a:buNone/>
              <a:defRPr/>
            </a:pPr>
            <a:r>
              <a:rPr lang="es-MX" sz="1800" i="1" dirty="0" smtClean="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rPr>
              <a:t>Email</a:t>
            </a:r>
            <a:r>
              <a:rPr lang="es-MX" sz="1800" i="1" dirty="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rPr>
              <a:t>: </a:t>
            </a:r>
            <a:r>
              <a:rPr lang="es-MX" sz="1800" i="1" dirty="0" smtClean="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hlinkClick r:id="rId2"/>
              </a:rPr>
              <a:t>sfloress@fnd.gob.mx</a:t>
            </a:r>
            <a:endParaRPr lang="es-MX" sz="1800" i="1" dirty="0" smtClean="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endParaRPr>
          </a:p>
          <a:p>
            <a:pPr marL="504597" lvl="0" indent="-504597" algn="ctr" defTabSz="1007770">
              <a:spcBef>
                <a:spcPts val="0"/>
              </a:spcBef>
              <a:spcAft>
                <a:spcPct val="40000"/>
              </a:spcAft>
              <a:buNone/>
              <a:defRPr/>
            </a:pPr>
            <a:r>
              <a:rPr lang="es-MX" sz="1800" i="1" dirty="0" smtClean="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hlinkClick r:id="rId3"/>
              </a:rPr>
              <a:t>hserrano@fnd.gob.mx</a:t>
            </a:r>
            <a:endParaRPr lang="es-MX" sz="1800" i="1" dirty="0" smtClean="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endParaRPr>
          </a:p>
          <a:p>
            <a:pPr marL="504597" lvl="0" indent="-504597" algn="ctr" defTabSz="1007770">
              <a:spcBef>
                <a:spcPts val="0"/>
              </a:spcBef>
              <a:spcAft>
                <a:spcPct val="40000"/>
              </a:spcAft>
              <a:buNone/>
              <a:defRPr/>
            </a:pPr>
            <a:endParaRPr lang="es-MX" sz="1800" dirty="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endParaRPr>
          </a:p>
          <a:p>
            <a:pPr marL="504597" lvl="0" indent="-504597" algn="ctr" defTabSz="1007770">
              <a:spcBef>
                <a:spcPts val="0"/>
              </a:spcBef>
              <a:spcAft>
                <a:spcPct val="40000"/>
              </a:spcAft>
              <a:buNone/>
              <a:defRPr/>
            </a:pPr>
            <a:endParaRPr lang="es-MX" sz="1800" dirty="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endParaRPr>
          </a:p>
          <a:p>
            <a:pPr marL="504597" lvl="0" indent="-504597" algn="ctr" defTabSz="1007770">
              <a:spcBef>
                <a:spcPts val="0"/>
              </a:spcBef>
              <a:spcAft>
                <a:spcPct val="40000"/>
              </a:spcAft>
              <a:buNone/>
              <a:defRPr/>
            </a:pPr>
            <a:r>
              <a:rPr lang="es-MX" sz="5900" b="1" dirty="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rPr>
              <a:t>MUCHAS GRACIAS</a:t>
            </a:r>
            <a:endParaRPr lang="es-MX" sz="1800" dirty="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endParaRPr>
          </a:p>
          <a:p>
            <a:pPr marL="0" indent="0" algn="r">
              <a:buNone/>
            </a:pPr>
            <a:r>
              <a:rPr lang="es-ES" sz="1500" dirty="0" smtClean="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rPr>
              <a:t>08 de octubre de 2018</a:t>
            </a:r>
            <a:endParaRPr lang="es-ES" sz="1500" dirty="0">
              <a:solidFill>
                <a:prstClr val="black"/>
              </a:solidFill>
              <a:effectLst>
                <a:outerShdw blurRad="38100" dist="38100" dir="2700000" algn="tl">
                  <a:srgbClr val="C0C0C0"/>
                </a:outerShdw>
              </a:effectLst>
              <a:latin typeface="Century" panose="02040604050505020304" pitchFamily="18" charset="0"/>
              <a:ea typeface="ヒラギノ角ゴ Pro W3"/>
              <a:cs typeface="Arial" pitchFamily="34" charset="0"/>
            </a:endParaRPr>
          </a:p>
        </p:txBody>
      </p:sp>
      <p:sp>
        <p:nvSpPr>
          <p:cNvPr id="3" name="Title 1"/>
          <p:cNvSpPr>
            <a:spLocks/>
          </p:cNvSpPr>
          <p:nvPr/>
        </p:nvSpPr>
        <p:spPr bwMode="auto">
          <a:xfrm>
            <a:off x="605458" y="980728"/>
            <a:ext cx="783337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2" tIns="50402" rIns="100802" bIns="50402" anchor="ctr"/>
          <a:lstStyle/>
          <a:p>
            <a:pPr algn="ctr" defTabSz="913692" eaLnBrk="0" hangingPunct="0"/>
            <a:r>
              <a:rPr lang="es-MX" sz="3600" b="1" cap="all" dirty="0" smtClean="0">
                <a:ln w="9000" cmpd="sng">
                  <a:solidFill>
                    <a:srgbClr val="8064A2">
                      <a:shade val="50000"/>
                      <a:satMod val="120000"/>
                    </a:srgbClr>
                  </a:solidFill>
                  <a:prstDash val="solid"/>
                </a:ln>
                <a:solidFill>
                  <a:schemeClr val="accent3">
                    <a:lumMod val="75000"/>
                  </a:schemeClr>
                </a:solidFill>
                <a:effectLst>
                  <a:reflection blurRad="12700" stA="28000" endPos="45000" dist="1000" dir="5400000" sy="-100000" algn="bl" rotWithShape="0"/>
                </a:effectLst>
                <a:latin typeface="Century Gothic" pitchFamily="34" charset="0"/>
              </a:rPr>
              <a:t>SERGIO FLORES SÁNCHEZ</a:t>
            </a:r>
          </a:p>
          <a:p>
            <a:pPr algn="ctr" defTabSz="913692" eaLnBrk="0" hangingPunct="0"/>
            <a:r>
              <a:rPr lang="es-MX" sz="3600" b="1" cap="all" dirty="0" smtClean="0">
                <a:ln w="9000" cmpd="sng">
                  <a:solidFill>
                    <a:srgbClr val="8064A2">
                      <a:shade val="50000"/>
                      <a:satMod val="120000"/>
                    </a:srgbClr>
                  </a:solidFill>
                  <a:prstDash val="solid"/>
                </a:ln>
                <a:solidFill>
                  <a:schemeClr val="accent3">
                    <a:lumMod val="75000"/>
                  </a:schemeClr>
                </a:solidFill>
                <a:effectLst>
                  <a:reflection blurRad="12700" stA="28000" endPos="45000" dist="1000" dir="5400000" sy="-100000" algn="bl" rotWithShape="0"/>
                </a:effectLst>
                <a:latin typeface="Century Gothic" pitchFamily="34" charset="0"/>
              </a:rPr>
              <a:t>HUMBERTO SERRANO AYALA</a:t>
            </a:r>
            <a:endParaRPr lang="es-MX" sz="3600" b="1" cap="all" dirty="0">
              <a:ln w="9000" cmpd="sng">
                <a:solidFill>
                  <a:srgbClr val="8064A2">
                    <a:shade val="50000"/>
                    <a:satMod val="120000"/>
                  </a:srgbClr>
                </a:solidFill>
                <a:prstDash val="solid"/>
              </a:ln>
              <a:solidFill>
                <a:schemeClr val="accent3">
                  <a:lumMod val="75000"/>
                </a:schemeClr>
              </a:solidFill>
              <a:effectLst>
                <a:reflection blurRad="12700" stA="28000" endPos="45000" dist="1000" dir="5400000" sy="-100000" algn="bl" rotWithShape="0"/>
              </a:effectLst>
              <a:latin typeface="Century Gothic" pitchFamily="34" charset="0"/>
            </a:endParaRPr>
          </a:p>
        </p:txBody>
      </p:sp>
    </p:spTree>
    <p:extLst>
      <p:ext uri="{BB962C8B-B14F-4D97-AF65-F5344CB8AC3E}">
        <p14:creationId xmlns:p14="http://schemas.microsoft.com/office/powerpoint/2010/main" val="59276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700808"/>
            <a:ext cx="8229600" cy="4209331"/>
          </a:xfrm>
        </p:spPr>
        <p:txBody>
          <a:bodyPr>
            <a:normAutofit/>
          </a:bodyPr>
          <a:lstStyle/>
          <a:p>
            <a:pPr marL="0" indent="0" algn="just">
              <a:lnSpc>
                <a:spcPct val="90000"/>
              </a:lnSpc>
              <a:buNone/>
            </a:pPr>
            <a:endParaRPr lang="es-MX" sz="800" dirty="0" smtClean="0">
              <a:solidFill>
                <a:schemeClr val="tx1"/>
              </a:solidFill>
            </a:endParaRPr>
          </a:p>
          <a:p>
            <a:pPr marL="0" indent="0" algn="just">
              <a:lnSpc>
                <a:spcPct val="90000"/>
              </a:lnSpc>
              <a:buNone/>
            </a:pPr>
            <a:r>
              <a:rPr lang="es-MX" sz="2000" dirty="0" smtClean="0">
                <a:solidFill>
                  <a:schemeClr val="tx1"/>
                </a:solidFill>
                <a:latin typeface="Century" panose="02040604050505020304" pitchFamily="18" charset="0"/>
              </a:rPr>
              <a:t>De </a:t>
            </a:r>
            <a:r>
              <a:rPr lang="es-MX" sz="2000" dirty="0">
                <a:solidFill>
                  <a:schemeClr val="tx1"/>
                </a:solidFill>
                <a:latin typeface="Century" panose="02040604050505020304" pitchFamily="18" charset="0"/>
              </a:rPr>
              <a:t>acuerdo a las atribuciones que le competen a el área de la Gerencia de Seguimiento Normativo de los Programas de </a:t>
            </a:r>
            <a:r>
              <a:rPr lang="es-MX" sz="2000" dirty="0" smtClean="0">
                <a:solidFill>
                  <a:schemeClr val="tx1"/>
                </a:solidFill>
                <a:latin typeface="Century" panose="02040604050505020304" pitchFamily="18" charset="0"/>
              </a:rPr>
              <a:t>Apoyo (GSNPA), </a:t>
            </a:r>
            <a:r>
              <a:rPr lang="es-MX" sz="2000" dirty="0">
                <a:solidFill>
                  <a:schemeClr val="tx1"/>
                </a:solidFill>
                <a:latin typeface="Century" panose="02040604050505020304" pitchFamily="18" charset="0"/>
              </a:rPr>
              <a:t>se </a:t>
            </a:r>
            <a:r>
              <a:rPr lang="es-MX" sz="2000" dirty="0" smtClean="0">
                <a:solidFill>
                  <a:schemeClr val="tx1"/>
                </a:solidFill>
                <a:latin typeface="Century" panose="02040604050505020304" pitchFamily="18" charset="0"/>
              </a:rPr>
              <a:t>llevó </a:t>
            </a:r>
            <a:r>
              <a:rPr lang="es-MX" sz="2000" dirty="0">
                <a:solidFill>
                  <a:schemeClr val="tx1"/>
                </a:solidFill>
                <a:latin typeface="Century" panose="02040604050505020304" pitchFamily="18" charset="0"/>
              </a:rPr>
              <a:t>a cabo la siguiente actividad</a:t>
            </a:r>
            <a:r>
              <a:rPr lang="es-MX" sz="2000" dirty="0" smtClean="0">
                <a:solidFill>
                  <a:schemeClr val="tx1"/>
                </a:solidFill>
                <a:latin typeface="Century" panose="02040604050505020304" pitchFamily="18" charset="0"/>
              </a:rPr>
              <a:t>:</a:t>
            </a:r>
            <a:endParaRPr lang="es-MX" sz="2000" dirty="0">
              <a:solidFill>
                <a:schemeClr val="tx1"/>
              </a:solidFill>
              <a:latin typeface="Century" panose="02040604050505020304" pitchFamily="18" charset="0"/>
            </a:endParaRPr>
          </a:p>
          <a:p>
            <a:pPr marL="0" indent="0" algn="just">
              <a:lnSpc>
                <a:spcPct val="90000"/>
              </a:lnSpc>
              <a:buNone/>
            </a:pPr>
            <a:r>
              <a:rPr lang="es-MX" sz="2000" dirty="0">
                <a:solidFill>
                  <a:schemeClr val="tx1"/>
                </a:solidFill>
                <a:latin typeface="Century" panose="02040604050505020304" pitchFamily="18" charset="0"/>
              </a:rPr>
              <a:t>Revisar los expedientes de apoyos internos y externos con base en el programa de </a:t>
            </a:r>
            <a:r>
              <a:rPr lang="es-MX" sz="2000" dirty="0" smtClean="0">
                <a:solidFill>
                  <a:schemeClr val="tx1"/>
                </a:solidFill>
                <a:latin typeface="Century" panose="02040604050505020304" pitchFamily="18" charset="0"/>
              </a:rPr>
              <a:t>trabajo. </a:t>
            </a:r>
          </a:p>
          <a:p>
            <a:pPr marL="0" indent="0" algn="just">
              <a:lnSpc>
                <a:spcPct val="90000"/>
              </a:lnSpc>
              <a:buNone/>
            </a:pPr>
            <a:endParaRPr lang="es-MX" sz="2000" dirty="0">
              <a:solidFill>
                <a:schemeClr val="tx1"/>
              </a:solidFill>
            </a:endParaRPr>
          </a:p>
          <a:p>
            <a:pPr marL="0" indent="0" algn="just">
              <a:lnSpc>
                <a:spcPct val="90000"/>
              </a:lnSpc>
              <a:buNone/>
            </a:pPr>
            <a:r>
              <a:rPr lang="es-MX" sz="2000" dirty="0" smtClean="0">
                <a:solidFill>
                  <a:schemeClr val="tx1"/>
                </a:solidFill>
                <a:latin typeface="Century" panose="02040604050505020304" pitchFamily="18" charset="0"/>
              </a:rPr>
              <a:t>Objetivo General: </a:t>
            </a:r>
          </a:p>
          <a:p>
            <a:pPr marL="0" indent="0" algn="just">
              <a:lnSpc>
                <a:spcPct val="90000"/>
              </a:lnSpc>
              <a:buNone/>
            </a:pPr>
            <a:r>
              <a:rPr lang="es-MX" sz="2000" dirty="0">
                <a:solidFill>
                  <a:schemeClr val="tx1"/>
                </a:solidFill>
                <a:latin typeface="Century" panose="02040604050505020304" pitchFamily="18" charset="0"/>
              </a:rPr>
              <a:t>Que la Financiera Nacional de Desarrollo Agropecuario, Rural, Forestal y Pesquero (FND), cuente con los procesos adecuados que agilicen y contribuyan a incrementar la eficiencia y eficacia en su gestión, dando certeza del cumplimiento a la normativa correspondiente que se contempla para los programas internos y externos. </a:t>
            </a:r>
          </a:p>
        </p:txBody>
      </p:sp>
      <p:sp>
        <p:nvSpPr>
          <p:cNvPr id="3" name="Rectángulo 2"/>
          <p:cNvSpPr/>
          <p:nvPr/>
        </p:nvSpPr>
        <p:spPr>
          <a:xfrm>
            <a:off x="909401" y="993304"/>
            <a:ext cx="763284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ES" altLang="es-MX" sz="2400" b="1" dirty="0" smtClean="0">
                <a:solidFill>
                  <a:schemeClr val="accent2"/>
                </a:solidFill>
                <a:latin typeface="Century" panose="02040604050505020304" pitchFamily="18" charset="0"/>
              </a:rPr>
              <a:t>Introducción </a:t>
            </a:r>
          </a:p>
        </p:txBody>
      </p:sp>
    </p:spTree>
    <p:extLst>
      <p:ext uri="{BB962C8B-B14F-4D97-AF65-F5344CB8AC3E}">
        <p14:creationId xmlns:p14="http://schemas.microsoft.com/office/powerpoint/2010/main" val="3604951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79512" y="908720"/>
            <a:ext cx="8784976" cy="5760639"/>
          </a:xfrm>
        </p:spPr>
        <p:txBody>
          <a:bodyPr>
            <a:noAutofit/>
          </a:bodyPr>
          <a:lstStyle/>
          <a:p>
            <a:pPr marL="0" indent="0" algn="just">
              <a:lnSpc>
                <a:spcPct val="110000"/>
              </a:lnSpc>
              <a:buNone/>
            </a:pPr>
            <a:endParaRPr lang="es-MX" sz="1400" dirty="0" smtClean="0">
              <a:solidFill>
                <a:schemeClr val="tx1"/>
              </a:solidFill>
              <a:latin typeface="Century" panose="02040604050505020304" pitchFamily="18" charset="0"/>
            </a:endParaRPr>
          </a:p>
          <a:p>
            <a:pPr marL="0" indent="0" algn="just">
              <a:lnSpc>
                <a:spcPct val="110000"/>
              </a:lnSpc>
              <a:buNone/>
            </a:pPr>
            <a:r>
              <a:rPr lang="es-MX" sz="1400" dirty="0" smtClean="0">
                <a:solidFill>
                  <a:schemeClr val="tx1"/>
                </a:solidFill>
                <a:latin typeface="Century" panose="02040604050505020304" pitchFamily="18" charset="0"/>
              </a:rPr>
              <a:t>La Gerencia de Seguimiento Normativo de los Programas de Apoyo, realizó su programa de </a:t>
            </a:r>
            <a:r>
              <a:rPr lang="es-MX" sz="1400" dirty="0">
                <a:solidFill>
                  <a:schemeClr val="tx1"/>
                </a:solidFill>
                <a:latin typeface="Century" panose="02040604050505020304" pitchFamily="18" charset="0"/>
              </a:rPr>
              <a:t>trabajo denominado </a:t>
            </a:r>
            <a:r>
              <a:rPr lang="es-MX" sz="1400" b="1" dirty="0">
                <a:solidFill>
                  <a:schemeClr val="tx1"/>
                </a:solidFill>
                <a:latin typeface="Century" panose="02040604050505020304" pitchFamily="18" charset="0"/>
              </a:rPr>
              <a:t>“Determinación de Áreas de </a:t>
            </a:r>
            <a:r>
              <a:rPr lang="es-MX" sz="1400" b="1" dirty="0" smtClean="0">
                <a:solidFill>
                  <a:schemeClr val="tx1"/>
                </a:solidFill>
                <a:latin typeface="Century" panose="02040604050505020304" pitchFamily="18" charset="0"/>
              </a:rPr>
              <a:t>Oportunidad”</a:t>
            </a:r>
            <a:r>
              <a:rPr lang="es-MX" sz="1400" dirty="0" smtClean="0">
                <a:solidFill>
                  <a:schemeClr val="tx1"/>
                </a:solidFill>
                <a:latin typeface="Century" panose="02040604050505020304" pitchFamily="18" charset="0"/>
              </a:rPr>
              <a:t>,</a:t>
            </a:r>
            <a:r>
              <a:rPr lang="es-MX" sz="1400" b="1" dirty="0" smtClean="0">
                <a:solidFill>
                  <a:schemeClr val="tx1"/>
                </a:solidFill>
                <a:latin typeface="Century" panose="02040604050505020304" pitchFamily="18" charset="0"/>
              </a:rPr>
              <a:t> </a:t>
            </a:r>
            <a:r>
              <a:rPr lang="es-MX" sz="1400" dirty="0" smtClean="0">
                <a:solidFill>
                  <a:schemeClr val="tx1"/>
                </a:solidFill>
                <a:latin typeface="Century" panose="02040604050505020304" pitchFamily="18" charset="0"/>
              </a:rPr>
              <a:t>en dos fases y tres etapas que a continuación se describen:</a:t>
            </a:r>
            <a:endParaRPr lang="es-MX" sz="1400" dirty="0">
              <a:solidFill>
                <a:schemeClr val="tx1"/>
              </a:solidFill>
              <a:latin typeface="Century" panose="02040604050505020304" pitchFamily="18" charset="0"/>
            </a:endParaRPr>
          </a:p>
          <a:p>
            <a:pPr marL="0" indent="0" algn="just">
              <a:lnSpc>
                <a:spcPct val="110000"/>
              </a:lnSpc>
              <a:buNone/>
            </a:pPr>
            <a:r>
              <a:rPr lang="es-MX" sz="1400" b="1" dirty="0" smtClean="0">
                <a:solidFill>
                  <a:schemeClr val="tx1"/>
                </a:solidFill>
                <a:latin typeface="Century" panose="02040604050505020304" pitchFamily="18" charset="0"/>
              </a:rPr>
              <a:t>a) Trabajo Realizado</a:t>
            </a:r>
          </a:p>
          <a:p>
            <a:pPr marL="0" indent="0" algn="just">
              <a:lnSpc>
                <a:spcPct val="110000"/>
              </a:lnSpc>
              <a:buNone/>
            </a:pPr>
            <a:r>
              <a:rPr lang="es-MX" sz="1400" b="1" dirty="0" smtClean="0">
                <a:solidFill>
                  <a:schemeClr val="tx1"/>
                </a:solidFill>
                <a:latin typeface="Century" panose="02040604050505020304" pitchFamily="18" charset="0"/>
                <a:hlinkClick r:id="rId2" action="ppaction://hlinkpres?slideindex=4&amp;slidetitle=Presentación de PowerPoint"/>
              </a:rPr>
              <a:t>1ra. Etapa.- Identificar </a:t>
            </a:r>
            <a:r>
              <a:rPr lang="es-MX" sz="1400" b="1" dirty="0">
                <a:solidFill>
                  <a:schemeClr val="tx1"/>
                </a:solidFill>
                <a:latin typeface="Century" panose="02040604050505020304" pitchFamily="18" charset="0"/>
                <a:hlinkClick r:id="rId2" action="ppaction://hlinkpres?slideindex=4&amp;slidetitle=Presentación de PowerPoint"/>
              </a:rPr>
              <a:t>Áreas de </a:t>
            </a:r>
            <a:r>
              <a:rPr lang="es-MX" sz="1400" b="1" dirty="0" smtClean="0">
                <a:solidFill>
                  <a:schemeClr val="tx1"/>
                </a:solidFill>
                <a:latin typeface="Century" panose="02040604050505020304" pitchFamily="18" charset="0"/>
                <a:hlinkClick r:id="rId2" action="ppaction://hlinkpres?slideindex=4&amp;slidetitle=Presentación de PowerPoint"/>
              </a:rPr>
              <a:t>Oportunidad</a:t>
            </a:r>
            <a:r>
              <a:rPr lang="es-MX" sz="1400" b="1" dirty="0" smtClean="0">
                <a:solidFill>
                  <a:schemeClr val="tx1"/>
                </a:solidFill>
                <a:latin typeface="Century" panose="02040604050505020304" pitchFamily="18" charset="0"/>
              </a:rPr>
              <a:t>: </a:t>
            </a:r>
            <a:r>
              <a:rPr lang="es-MX" sz="1400" dirty="0" smtClean="0">
                <a:solidFill>
                  <a:schemeClr val="tx1"/>
                </a:solidFill>
                <a:latin typeface="Century" panose="02040604050505020304" pitchFamily="18" charset="0"/>
              </a:rPr>
              <a:t>Basada en la revisión de los expedientes electrónicos predeterminados por una muestra de los programas internos y externos 2017, se llevo acabo mediante la herramienta “Muestreo Estadístico y Aleatorio” </a:t>
            </a:r>
            <a:r>
              <a:rPr lang="es-MX" sz="1400" b="1" dirty="0" smtClean="0">
                <a:solidFill>
                  <a:schemeClr val="tx1"/>
                </a:solidFill>
                <a:latin typeface="Century" panose="02040604050505020304" pitchFamily="18" charset="0"/>
              </a:rPr>
              <a:t>con un nivel de confianza del 90%, una probabilidad de error del 4% y precisión del 5%</a:t>
            </a:r>
            <a:r>
              <a:rPr lang="es-MX" sz="1400" dirty="0" smtClean="0">
                <a:solidFill>
                  <a:schemeClr val="tx1"/>
                </a:solidFill>
                <a:latin typeface="Century" panose="02040604050505020304" pitchFamily="18" charset="0"/>
              </a:rPr>
              <a:t>, se detectaron áreas de oportunidad, las cuales sirvieron de base para elaborar propuestas de mejora. </a:t>
            </a:r>
          </a:p>
          <a:p>
            <a:pPr marL="0" indent="0" algn="just">
              <a:lnSpc>
                <a:spcPct val="110000"/>
              </a:lnSpc>
              <a:buNone/>
            </a:pPr>
            <a:r>
              <a:rPr lang="es-MX" sz="1400" b="1" dirty="0" smtClean="0">
                <a:solidFill>
                  <a:schemeClr val="tx1"/>
                </a:solidFill>
                <a:latin typeface="Century" panose="02040604050505020304" pitchFamily="18" charset="0"/>
              </a:rPr>
              <a:t>b) Propuestas para reforzar los procesos</a:t>
            </a:r>
          </a:p>
          <a:p>
            <a:pPr marL="0" indent="0" algn="just">
              <a:lnSpc>
                <a:spcPct val="110000"/>
              </a:lnSpc>
              <a:buNone/>
            </a:pPr>
            <a:r>
              <a:rPr lang="es-MX" sz="1400" b="1" dirty="0" smtClean="0">
                <a:solidFill>
                  <a:schemeClr val="tx1"/>
                </a:solidFill>
                <a:latin typeface="Century" panose="02040604050505020304" pitchFamily="18" charset="0"/>
              </a:rPr>
              <a:t>2da. Etapa.-</a:t>
            </a:r>
            <a:r>
              <a:rPr lang="es-MX" sz="1400" dirty="0" smtClean="0">
                <a:solidFill>
                  <a:schemeClr val="tx1"/>
                </a:solidFill>
                <a:latin typeface="Century" panose="02040604050505020304" pitchFamily="18" charset="0"/>
              </a:rPr>
              <a:t> </a:t>
            </a:r>
            <a:r>
              <a:rPr lang="es-MX" sz="1400" b="1" dirty="0" smtClean="0">
                <a:solidFill>
                  <a:schemeClr val="tx1"/>
                </a:solidFill>
                <a:latin typeface="Century" panose="02040604050505020304" pitchFamily="18" charset="0"/>
              </a:rPr>
              <a:t>Propuestas </a:t>
            </a:r>
            <a:r>
              <a:rPr lang="es-MX" sz="1400" b="1" dirty="0">
                <a:solidFill>
                  <a:schemeClr val="tx1"/>
                </a:solidFill>
                <a:latin typeface="Century" panose="02040604050505020304" pitchFamily="18" charset="0"/>
              </a:rPr>
              <a:t>de </a:t>
            </a:r>
            <a:r>
              <a:rPr lang="es-MX" sz="1400" b="1" dirty="0" smtClean="0">
                <a:solidFill>
                  <a:schemeClr val="tx1"/>
                </a:solidFill>
                <a:latin typeface="Century" panose="02040604050505020304" pitchFamily="18" charset="0"/>
              </a:rPr>
              <a:t>Mejora: </a:t>
            </a:r>
            <a:r>
              <a:rPr lang="es-MX" sz="1400" dirty="0" smtClean="0">
                <a:solidFill>
                  <a:schemeClr val="tx1"/>
                </a:solidFill>
                <a:latin typeface="Century" panose="02040604050505020304" pitchFamily="18" charset="0"/>
              </a:rPr>
              <a:t>La detección de áreas de oportunidad permitió a la Gerencia desarrollar las siguientes acciones de mejora, una metodología denominada </a:t>
            </a:r>
            <a:r>
              <a:rPr lang="es-MX" sz="1400" b="1" dirty="0" smtClean="0">
                <a:solidFill>
                  <a:schemeClr val="tx1"/>
                </a:solidFill>
                <a:latin typeface="Century" panose="02040604050505020304" pitchFamily="18" charset="0"/>
              </a:rPr>
              <a:t>“</a:t>
            </a:r>
            <a:r>
              <a:rPr lang="es-MX" sz="1400" b="1" dirty="0" smtClean="0">
                <a:solidFill>
                  <a:schemeClr val="tx1"/>
                </a:solidFill>
                <a:latin typeface="Century" panose="02040604050505020304" pitchFamily="18" charset="0"/>
                <a:hlinkClick r:id="rId3" action="ppaction://hlinkpres?slideindex=8&amp;slidetitle=Presentación de PowerPoint"/>
              </a:rPr>
              <a:t>preventiva general</a:t>
            </a:r>
            <a:r>
              <a:rPr lang="es-MX" sz="1400" b="1" dirty="0" smtClean="0">
                <a:solidFill>
                  <a:schemeClr val="tx1"/>
                </a:solidFill>
                <a:latin typeface="Century" panose="02040604050505020304" pitchFamily="18" charset="0"/>
              </a:rPr>
              <a:t>”</a:t>
            </a:r>
            <a:r>
              <a:rPr lang="es-MX" sz="1400" dirty="0" smtClean="0">
                <a:solidFill>
                  <a:schemeClr val="tx1"/>
                </a:solidFill>
                <a:latin typeface="Century" panose="02040604050505020304" pitchFamily="18" charset="0"/>
              </a:rPr>
              <a:t>, así como </a:t>
            </a:r>
            <a:r>
              <a:rPr lang="es-MX" sz="1400" b="1" dirty="0" smtClean="0">
                <a:solidFill>
                  <a:schemeClr val="tx1"/>
                </a:solidFill>
                <a:latin typeface="Century" panose="02040604050505020304" pitchFamily="18" charset="0"/>
              </a:rPr>
              <a:t>“herramientas de apoyo”</a:t>
            </a:r>
            <a:r>
              <a:rPr lang="es-MX" sz="1400" dirty="0" smtClean="0">
                <a:solidFill>
                  <a:schemeClr val="tx1"/>
                </a:solidFill>
                <a:latin typeface="Century" panose="02040604050505020304" pitchFamily="18" charset="0"/>
              </a:rPr>
              <a:t>, y un módulo de orientación vía telefónica. </a:t>
            </a:r>
          </a:p>
          <a:p>
            <a:pPr marL="0" indent="0" algn="just">
              <a:lnSpc>
                <a:spcPct val="110000"/>
              </a:lnSpc>
              <a:buNone/>
            </a:pPr>
            <a:r>
              <a:rPr lang="es-MX" sz="1400" b="1" dirty="0" smtClean="0">
                <a:solidFill>
                  <a:schemeClr val="tx1"/>
                </a:solidFill>
                <a:latin typeface="Century" panose="02040604050505020304" pitchFamily="18" charset="0"/>
              </a:rPr>
              <a:t>3ra.  </a:t>
            </a:r>
            <a:r>
              <a:rPr lang="es-MX" sz="1400" b="1" dirty="0" smtClean="0">
                <a:solidFill>
                  <a:schemeClr val="tx1"/>
                </a:solidFill>
                <a:latin typeface="Century" panose="02040604050505020304" pitchFamily="18" charset="0"/>
                <a:hlinkClick r:id="rId4" action="ppaction://hlinkpres?slideindex=6&amp;slidetitle=Presentación de PowerPoint"/>
              </a:rPr>
              <a:t>Etapa.- Presentación, retroalimentación e Implementación de las propuestas de mejora:</a:t>
            </a:r>
            <a:r>
              <a:rPr lang="es-MX" sz="1400" b="1" dirty="0" smtClean="0">
                <a:solidFill>
                  <a:schemeClr val="tx1"/>
                </a:solidFill>
                <a:latin typeface="Century" panose="02040604050505020304" pitchFamily="18" charset="0"/>
              </a:rPr>
              <a:t> </a:t>
            </a:r>
            <a:r>
              <a:rPr lang="es-MX" sz="1400" dirty="0" smtClean="0">
                <a:solidFill>
                  <a:schemeClr val="tx1"/>
                </a:solidFill>
                <a:latin typeface="Century" panose="02040604050505020304" pitchFamily="18" charset="0"/>
              </a:rPr>
              <a:t>Una vez aprobadas las acciones de mejora se elaborará un programa de trabajo para el diseño, ejecución y capacitación de las áreas involucradas, con la finalidad de instruirlos en el manejo de la metodología y herramientas, el programa de trabajo se llevará a cabo en coordinación con las Gerencias responsables.</a:t>
            </a:r>
          </a:p>
          <a:p>
            <a:pPr marL="0" indent="0" algn="just">
              <a:lnSpc>
                <a:spcPct val="110000"/>
              </a:lnSpc>
              <a:buNone/>
            </a:pPr>
            <a:r>
              <a:rPr lang="es-MX" sz="1400" dirty="0" smtClean="0">
                <a:solidFill>
                  <a:schemeClr val="tx1"/>
                </a:solidFill>
                <a:latin typeface="Century" panose="02040604050505020304" pitchFamily="18" charset="0"/>
              </a:rPr>
              <a:t>Es importante mencionar que esto contribuirá con la eficiencia de la gestión, dando </a:t>
            </a:r>
            <a:r>
              <a:rPr lang="es-MX" sz="1400" dirty="0">
                <a:solidFill>
                  <a:schemeClr val="tx1"/>
                </a:solidFill>
                <a:latin typeface="Century" panose="02040604050505020304" pitchFamily="18" charset="0"/>
              </a:rPr>
              <a:t>certeza </a:t>
            </a:r>
            <a:r>
              <a:rPr lang="es-MX" sz="1400" dirty="0" smtClean="0">
                <a:solidFill>
                  <a:schemeClr val="tx1"/>
                </a:solidFill>
                <a:latin typeface="Century" panose="02040604050505020304" pitchFamily="18" charset="0"/>
              </a:rPr>
              <a:t>al </a:t>
            </a:r>
            <a:r>
              <a:rPr lang="es-MX" sz="1400" dirty="0">
                <a:solidFill>
                  <a:schemeClr val="tx1"/>
                </a:solidFill>
                <a:latin typeface="Century" panose="02040604050505020304" pitchFamily="18" charset="0"/>
              </a:rPr>
              <a:t>cumplimiento </a:t>
            </a:r>
            <a:r>
              <a:rPr lang="es-MX" sz="1400" dirty="0" smtClean="0">
                <a:solidFill>
                  <a:schemeClr val="tx1"/>
                </a:solidFill>
                <a:latin typeface="Century" panose="02040604050505020304" pitchFamily="18" charset="0"/>
              </a:rPr>
              <a:t>de </a:t>
            </a:r>
            <a:r>
              <a:rPr lang="es-MX" sz="1400" dirty="0">
                <a:solidFill>
                  <a:schemeClr val="tx1"/>
                </a:solidFill>
                <a:latin typeface="Century" panose="02040604050505020304" pitchFamily="18" charset="0"/>
              </a:rPr>
              <a:t>la </a:t>
            </a:r>
            <a:r>
              <a:rPr lang="es-MX" sz="1400" dirty="0" smtClean="0">
                <a:solidFill>
                  <a:schemeClr val="tx1"/>
                </a:solidFill>
                <a:latin typeface="Century" panose="02040604050505020304" pitchFamily="18" charset="0"/>
              </a:rPr>
              <a:t>normativa para los programas de apoyo internos y externos.</a:t>
            </a:r>
            <a:endParaRPr lang="es-ES" sz="1400" dirty="0">
              <a:latin typeface="Century" panose="02040604050505020304" pitchFamily="18" charset="0"/>
            </a:endParaRPr>
          </a:p>
        </p:txBody>
      </p:sp>
      <p:sp>
        <p:nvSpPr>
          <p:cNvPr id="5" name="Rectángulo 4"/>
          <p:cNvSpPr/>
          <p:nvPr/>
        </p:nvSpPr>
        <p:spPr>
          <a:xfrm>
            <a:off x="1115616" y="534388"/>
            <a:ext cx="7291892" cy="461665"/>
          </a:xfrm>
          <a:prstGeom prst="rect">
            <a:avLst/>
          </a:prstGeom>
        </p:spPr>
        <p:txBody>
          <a:bodyPr wrap="square">
            <a:spAutoFit/>
          </a:bodyPr>
          <a:lstStyle/>
          <a:p>
            <a:pPr algn="ctr"/>
            <a:r>
              <a:rPr lang="es-MX" sz="2400" b="1" dirty="0" smtClean="0">
                <a:solidFill>
                  <a:schemeClr val="accent2"/>
                </a:solidFill>
                <a:latin typeface="Century" panose="02040604050505020304" pitchFamily="18" charset="0"/>
              </a:rPr>
              <a:t>Fases a desarrollar</a:t>
            </a:r>
          </a:p>
        </p:txBody>
      </p:sp>
    </p:spTree>
    <p:extLst>
      <p:ext uri="{BB962C8B-B14F-4D97-AF65-F5344CB8AC3E}">
        <p14:creationId xmlns:p14="http://schemas.microsoft.com/office/powerpoint/2010/main" val="291852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09401" y="980729"/>
            <a:ext cx="7623039"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ES" altLang="es-MX" sz="2400" b="1" dirty="0" smtClean="0">
                <a:solidFill>
                  <a:schemeClr val="accent2"/>
                </a:solidFill>
              </a:rPr>
              <a:t> </a:t>
            </a:r>
            <a:r>
              <a:rPr lang="es-ES" altLang="es-MX" sz="2400" b="1" dirty="0">
                <a:solidFill>
                  <a:schemeClr val="accent2"/>
                </a:solidFill>
                <a:latin typeface="Century" panose="02040604050505020304" pitchFamily="18" charset="0"/>
              </a:rPr>
              <a:t>1ra. </a:t>
            </a:r>
            <a:r>
              <a:rPr lang="es-ES" altLang="es-MX" sz="2400" b="1" dirty="0" smtClean="0">
                <a:solidFill>
                  <a:schemeClr val="accent2"/>
                </a:solidFill>
                <a:latin typeface="Century" panose="02040604050505020304" pitchFamily="18" charset="0"/>
              </a:rPr>
              <a:t>Etapa Identificar </a:t>
            </a:r>
            <a:r>
              <a:rPr lang="es-ES" altLang="es-MX" sz="2400" b="1" dirty="0">
                <a:solidFill>
                  <a:schemeClr val="accent2"/>
                </a:solidFill>
                <a:latin typeface="Century" panose="02040604050505020304" pitchFamily="18" charset="0"/>
              </a:rPr>
              <a:t>Áreas de </a:t>
            </a:r>
            <a:r>
              <a:rPr lang="es-ES" altLang="es-MX" sz="2400" b="1" dirty="0" smtClean="0">
                <a:solidFill>
                  <a:schemeClr val="accent2"/>
                </a:solidFill>
                <a:latin typeface="Century" panose="02040604050505020304" pitchFamily="18" charset="0"/>
              </a:rPr>
              <a:t>Oportunidad</a:t>
            </a:r>
          </a:p>
        </p:txBody>
      </p:sp>
      <p:sp>
        <p:nvSpPr>
          <p:cNvPr id="5" name="Rectángulo redondeado 4"/>
          <p:cNvSpPr/>
          <p:nvPr/>
        </p:nvSpPr>
        <p:spPr>
          <a:xfrm>
            <a:off x="611560" y="1700809"/>
            <a:ext cx="7920880" cy="504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latin typeface="Century" panose="02040604050505020304" pitchFamily="18" charset="0"/>
              </a:rPr>
              <a:t>Revisión de expedientes por la GSNPA</a:t>
            </a:r>
            <a:endParaRPr lang="es-MX" dirty="0">
              <a:latin typeface="Century" panose="02040604050505020304" pitchFamily="18" charset="0"/>
            </a:endParaRPr>
          </a:p>
        </p:txBody>
      </p:sp>
      <p:grpSp>
        <p:nvGrpSpPr>
          <p:cNvPr id="4" name="Grupo 3"/>
          <p:cNvGrpSpPr/>
          <p:nvPr/>
        </p:nvGrpSpPr>
        <p:grpSpPr>
          <a:xfrm>
            <a:off x="555505" y="3068352"/>
            <a:ext cx="8120951" cy="1512776"/>
            <a:chOff x="483497" y="2852328"/>
            <a:chExt cx="8120951" cy="1512776"/>
          </a:xfrm>
        </p:grpSpPr>
        <p:sp>
          <p:nvSpPr>
            <p:cNvPr id="6" name="Rectángulo redondeado 5"/>
            <p:cNvSpPr/>
            <p:nvPr/>
          </p:nvSpPr>
          <p:spPr>
            <a:xfrm>
              <a:off x="483497" y="2852936"/>
              <a:ext cx="1728192"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Se generó la muestra de los programas </a:t>
              </a:r>
              <a:r>
                <a:rPr lang="es-MX" sz="1600" dirty="0" smtClean="0">
                  <a:latin typeface="Century" panose="02040604050505020304" pitchFamily="18" charset="0"/>
                  <a:hlinkClick r:id="rId2" action="ppaction://hlinkfile"/>
                </a:rPr>
                <a:t>internos</a:t>
              </a:r>
              <a:r>
                <a:rPr lang="es-MX" sz="1600" dirty="0" smtClean="0">
                  <a:latin typeface="Century" panose="02040604050505020304" pitchFamily="18" charset="0"/>
                </a:rPr>
                <a:t> y </a:t>
              </a:r>
              <a:r>
                <a:rPr lang="es-MX" sz="1600" dirty="0" smtClean="0">
                  <a:latin typeface="Century" panose="02040604050505020304" pitchFamily="18" charset="0"/>
                  <a:hlinkClick r:id="rId3" action="ppaction://hlinkfile"/>
                </a:rPr>
                <a:t>externos</a:t>
              </a:r>
              <a:endParaRPr lang="es-MX" sz="1600" dirty="0">
                <a:latin typeface="Century" panose="02040604050505020304" pitchFamily="18" charset="0"/>
              </a:endParaRPr>
            </a:p>
          </p:txBody>
        </p:sp>
        <p:sp>
          <p:nvSpPr>
            <p:cNvPr id="7" name="Rectángulo redondeado 6"/>
            <p:cNvSpPr/>
            <p:nvPr/>
          </p:nvSpPr>
          <p:spPr>
            <a:xfrm>
              <a:off x="2537939" y="2852328"/>
              <a:ext cx="1603973" cy="15127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Revisión de los expedientes electrónicos (internos y externos)</a:t>
              </a:r>
              <a:endParaRPr lang="es-MX" sz="1600" dirty="0">
                <a:latin typeface="Century" panose="02040604050505020304" pitchFamily="18" charset="0"/>
              </a:endParaRPr>
            </a:p>
          </p:txBody>
        </p:sp>
        <p:sp>
          <p:nvSpPr>
            <p:cNvPr id="10" name="Rectángulo redondeado 9"/>
            <p:cNvSpPr/>
            <p:nvPr/>
          </p:nvSpPr>
          <p:spPr>
            <a:xfrm>
              <a:off x="4355976" y="2852328"/>
              <a:ext cx="2005880" cy="15127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Detección de áreas de oportunidad de </a:t>
              </a:r>
              <a:r>
                <a:rPr lang="es-MX" sz="1600" dirty="0">
                  <a:latin typeface="Century" panose="02040604050505020304" pitchFamily="18" charset="0"/>
                </a:rPr>
                <a:t>los </a:t>
              </a:r>
              <a:r>
                <a:rPr lang="es-MX" sz="1600" dirty="0" smtClean="0">
                  <a:latin typeface="Century" panose="02040604050505020304" pitchFamily="18" charset="0"/>
                  <a:hlinkClick r:id="rId4" action="ppaction://hlinkpres?slideindex=10&amp;slidetitle=Presentación de PowerPoint"/>
                </a:rPr>
                <a:t>programas</a:t>
              </a:r>
              <a:endParaRPr lang="es-MX" sz="1600" dirty="0" smtClean="0">
                <a:latin typeface="Century" panose="02040604050505020304" pitchFamily="18" charset="0"/>
              </a:endParaRPr>
            </a:p>
            <a:p>
              <a:pPr algn="ctr"/>
              <a:r>
                <a:rPr lang="es-MX" sz="1600" dirty="0" smtClean="0">
                  <a:latin typeface="Century" panose="02040604050505020304" pitchFamily="18" charset="0"/>
                </a:rPr>
                <a:t>internos y externos</a:t>
              </a:r>
              <a:endParaRPr lang="es-MX" sz="1600" dirty="0">
                <a:latin typeface="Century" panose="02040604050505020304" pitchFamily="18" charset="0"/>
              </a:endParaRPr>
            </a:p>
          </p:txBody>
        </p:sp>
        <p:sp>
          <p:nvSpPr>
            <p:cNvPr id="15" name="Rectángulo redondeado 14"/>
            <p:cNvSpPr/>
            <p:nvPr/>
          </p:nvSpPr>
          <p:spPr>
            <a:xfrm>
              <a:off x="6588224" y="2852328"/>
              <a:ext cx="2016224" cy="15127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Elaboración del </a:t>
              </a:r>
              <a:r>
                <a:rPr lang="es-MX" sz="1600" dirty="0" smtClean="0">
                  <a:latin typeface="Century" panose="02040604050505020304" pitchFamily="18" charset="0"/>
                  <a:hlinkClick r:id="rId5" action="ppaction://hlinkfile"/>
                </a:rPr>
                <a:t>informe</a:t>
              </a:r>
              <a:r>
                <a:rPr lang="es-MX" sz="1600" dirty="0" smtClean="0">
                  <a:latin typeface="Century" panose="02040604050505020304" pitchFamily="18" charset="0"/>
                </a:rPr>
                <a:t> de resultados con la propuesta de acciones de mejora</a:t>
              </a:r>
              <a:endParaRPr lang="es-MX" sz="1600" dirty="0">
                <a:latin typeface="Century" panose="02040604050505020304" pitchFamily="18" charset="0"/>
              </a:endParaRPr>
            </a:p>
          </p:txBody>
        </p:sp>
      </p:grpSp>
      <p:sp>
        <p:nvSpPr>
          <p:cNvPr id="9" name="Flecha derecha 8">
            <a:hlinkClick r:id="rId6" action="ppaction://hlinkpres?slideindex=3&amp;slidetitle=Presentación de PowerPoint"/>
          </p:cNvPr>
          <p:cNvSpPr/>
          <p:nvPr/>
        </p:nvSpPr>
        <p:spPr>
          <a:xfrm>
            <a:off x="8208404" y="6237312"/>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076772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09401" y="993304"/>
            <a:ext cx="763284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MX" sz="2400" b="1" dirty="0">
                <a:solidFill>
                  <a:schemeClr val="accent2"/>
                </a:solidFill>
                <a:latin typeface="Century" panose="02040604050505020304" pitchFamily="18" charset="0"/>
              </a:rPr>
              <a:t>2da. Etapa </a:t>
            </a:r>
            <a:r>
              <a:rPr lang="es-ES" altLang="es-MX" sz="2400" b="1" dirty="0" smtClean="0">
                <a:solidFill>
                  <a:schemeClr val="accent2"/>
                </a:solidFill>
                <a:latin typeface="Century" panose="02040604050505020304" pitchFamily="18" charset="0"/>
              </a:rPr>
              <a:t>Propuestas de Mejora </a:t>
            </a:r>
          </a:p>
        </p:txBody>
      </p:sp>
      <p:grpSp>
        <p:nvGrpSpPr>
          <p:cNvPr id="8" name="Grupo 7"/>
          <p:cNvGrpSpPr/>
          <p:nvPr/>
        </p:nvGrpSpPr>
        <p:grpSpPr>
          <a:xfrm>
            <a:off x="457199" y="1628800"/>
            <a:ext cx="8373617" cy="3600400"/>
            <a:chOff x="457199" y="1411261"/>
            <a:chExt cx="8373617" cy="3638270"/>
          </a:xfrm>
        </p:grpSpPr>
        <p:sp>
          <p:nvSpPr>
            <p:cNvPr id="5" name="Rectángulo redondeado 4"/>
            <p:cNvSpPr/>
            <p:nvPr/>
          </p:nvSpPr>
          <p:spPr>
            <a:xfrm>
              <a:off x="457200" y="1411261"/>
              <a:ext cx="8363272" cy="5675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latin typeface="Century" panose="02040604050505020304" pitchFamily="18" charset="0"/>
                </a:rPr>
                <a:t>Herramientas de Apoyo</a:t>
              </a:r>
            </a:p>
          </p:txBody>
        </p:sp>
        <p:sp>
          <p:nvSpPr>
            <p:cNvPr id="6" name="Rectángulo redondeado 5"/>
            <p:cNvSpPr/>
            <p:nvPr/>
          </p:nvSpPr>
          <p:spPr>
            <a:xfrm>
              <a:off x="971600" y="2348879"/>
              <a:ext cx="3888432" cy="15364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sz="1200" dirty="0" smtClean="0">
                <a:latin typeface="Century" panose="02040604050505020304" pitchFamily="18" charset="0"/>
              </a:endParaRPr>
            </a:p>
            <a:p>
              <a:pPr algn="ctr"/>
              <a:r>
                <a:rPr lang="es-MX" sz="1200" dirty="0" smtClean="0">
                  <a:latin typeface="Century" panose="02040604050505020304" pitchFamily="18" charset="0"/>
                </a:rPr>
                <a:t>Electrónica:</a:t>
              </a:r>
            </a:p>
            <a:p>
              <a:pPr algn="ctr"/>
              <a:r>
                <a:rPr lang="es-MX" sz="1200" b="1" dirty="0" smtClean="0">
                  <a:latin typeface="Century" panose="02040604050505020304" pitchFamily="18" charset="0"/>
                </a:rPr>
                <a:t>Procesos de Revisión (Gerencias de Fomento)</a:t>
              </a:r>
            </a:p>
            <a:p>
              <a:pPr algn="ctr"/>
              <a:r>
                <a:rPr lang="es-MX" sz="1200" dirty="0" smtClean="0">
                  <a:latin typeface="Century" panose="02040604050505020304" pitchFamily="18" charset="0"/>
                  <a:hlinkClick r:id="rId2" action="ppaction://hlinkfile"/>
                </a:rPr>
                <a:t>Muestra</a:t>
              </a:r>
              <a:r>
                <a:rPr lang="es-MX" sz="1200" dirty="0" smtClean="0">
                  <a:latin typeface="Century" panose="02040604050505020304" pitchFamily="18" charset="0"/>
                </a:rPr>
                <a:t> </a:t>
              </a:r>
            </a:p>
            <a:p>
              <a:pPr algn="ctr"/>
              <a:r>
                <a:rPr lang="es-MX" sz="1200" b="1" dirty="0" smtClean="0">
                  <a:latin typeface="Century" panose="02040604050505020304" pitchFamily="18" charset="0"/>
                </a:rPr>
                <a:t>Cédula Apoyo </a:t>
              </a:r>
              <a:r>
                <a:rPr lang="es-MX" sz="1200" b="1" dirty="0" smtClean="0">
                  <a:latin typeface="Century" panose="02040604050505020304" pitchFamily="18" charset="0"/>
                  <a:hlinkClick r:id="rId3" action="ppaction://hlinkfile"/>
                </a:rPr>
                <a:t>Interno</a:t>
              </a:r>
              <a:r>
                <a:rPr lang="es-MX" sz="1200" b="1" dirty="0" smtClean="0">
                  <a:latin typeface="Century" panose="02040604050505020304" pitchFamily="18" charset="0"/>
                </a:rPr>
                <a:t> y </a:t>
              </a:r>
              <a:r>
                <a:rPr lang="es-MX" sz="1200" b="1" dirty="0" smtClean="0">
                  <a:latin typeface="Century" panose="02040604050505020304" pitchFamily="18" charset="0"/>
                  <a:hlinkClick r:id="rId4" action="ppaction://hlinkfile"/>
                </a:rPr>
                <a:t>Externo</a:t>
              </a:r>
              <a:endParaRPr lang="es-MX" sz="1200" b="1" dirty="0" smtClean="0">
                <a:latin typeface="Century" panose="02040604050505020304" pitchFamily="18" charset="0"/>
              </a:endParaRPr>
            </a:p>
            <a:p>
              <a:pPr algn="ctr"/>
              <a:r>
                <a:rPr lang="es-MX" sz="1200" b="1" dirty="0" smtClean="0">
                  <a:latin typeface="Century" panose="02040604050505020304" pitchFamily="18" charset="0"/>
                  <a:hlinkClick r:id="rId5" action="ppaction://hlinkfile"/>
                </a:rPr>
                <a:t>Protocolo</a:t>
              </a:r>
              <a:endParaRPr lang="es-MX" sz="1200" b="1" dirty="0" smtClean="0">
                <a:latin typeface="Century" panose="02040604050505020304" pitchFamily="18" charset="0"/>
              </a:endParaRPr>
            </a:p>
            <a:p>
              <a:pPr algn="ctr"/>
              <a:r>
                <a:rPr lang="es-MX" sz="1200" b="1" dirty="0" smtClean="0">
                  <a:latin typeface="Century" panose="02040604050505020304" pitchFamily="18" charset="0"/>
                </a:rPr>
                <a:t>Proceso operativo (Agente de Crédito)</a:t>
              </a:r>
            </a:p>
            <a:p>
              <a:pPr algn="ctr"/>
              <a:r>
                <a:rPr lang="es-MX" sz="1200" dirty="0">
                  <a:latin typeface="Century" panose="02040604050505020304" pitchFamily="18" charset="0"/>
                  <a:hlinkClick r:id="rId6" action="ppaction://hlinkfile"/>
                </a:rPr>
                <a:t>Matriz de Normatividad (RO FND, RO SAGARPA, Manuales y </a:t>
              </a:r>
              <a:r>
                <a:rPr lang="es-MX" sz="1200" dirty="0" err="1">
                  <a:latin typeface="Century" panose="02040604050505020304" pitchFamily="18" charset="0"/>
                  <a:hlinkClick r:id="rId6" action="ppaction://hlinkfile"/>
                </a:rPr>
                <a:t>Check</a:t>
              </a:r>
              <a:r>
                <a:rPr lang="es-MX" sz="1200" dirty="0">
                  <a:latin typeface="Century" panose="02040604050505020304" pitchFamily="18" charset="0"/>
                  <a:hlinkClick r:id="rId6" action="ppaction://hlinkfile"/>
                </a:rPr>
                <a:t> </a:t>
              </a:r>
              <a:r>
                <a:rPr lang="es-MX" sz="1200" dirty="0" err="1">
                  <a:latin typeface="Century" panose="02040604050505020304" pitchFamily="18" charset="0"/>
                  <a:hlinkClick r:id="rId6" action="ppaction://hlinkfile"/>
                </a:rPr>
                <a:t>list</a:t>
              </a:r>
              <a:r>
                <a:rPr lang="es-MX" sz="1200" dirty="0">
                  <a:latin typeface="Century" panose="02040604050505020304" pitchFamily="18" charset="0"/>
                  <a:hlinkClick r:id="rId6" action="ppaction://hlinkfile"/>
                </a:rPr>
                <a:t>)</a:t>
              </a:r>
              <a:r>
                <a:rPr lang="es-MX" sz="1200" b="1" dirty="0">
                  <a:latin typeface="Century" panose="02040604050505020304" pitchFamily="18" charset="0"/>
                  <a:hlinkClick r:id="rId6" action="ppaction://hlinkfile"/>
                </a:rPr>
                <a:t> </a:t>
              </a:r>
              <a:endParaRPr lang="es-MX" sz="1200" b="1" dirty="0">
                <a:latin typeface="Century" panose="02040604050505020304" pitchFamily="18" charset="0"/>
              </a:endParaRPr>
            </a:p>
            <a:p>
              <a:pPr algn="ctr"/>
              <a:endParaRPr lang="es-MX" sz="1400" b="1" dirty="0" smtClean="0"/>
            </a:p>
          </p:txBody>
        </p:sp>
        <p:sp>
          <p:nvSpPr>
            <p:cNvPr id="7" name="Rectángulo redondeado 6"/>
            <p:cNvSpPr/>
            <p:nvPr/>
          </p:nvSpPr>
          <p:spPr>
            <a:xfrm>
              <a:off x="5747009" y="2338084"/>
              <a:ext cx="2497399" cy="154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Prueba de funcionamientos de herramientas electrónicas</a:t>
              </a:r>
              <a:endParaRPr lang="es-MX" sz="1600" dirty="0">
                <a:latin typeface="Century" panose="02040604050505020304" pitchFamily="18" charset="0"/>
              </a:endParaRPr>
            </a:p>
          </p:txBody>
        </p:sp>
        <p:sp>
          <p:nvSpPr>
            <p:cNvPr id="11" name="Rectángulo redondeado 10"/>
            <p:cNvSpPr/>
            <p:nvPr/>
          </p:nvSpPr>
          <p:spPr>
            <a:xfrm>
              <a:off x="457199" y="4249112"/>
              <a:ext cx="8373617" cy="8004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dirty="0" smtClean="0"/>
            </a:p>
            <a:p>
              <a:pPr algn="ctr"/>
              <a:r>
                <a:rPr lang="es-MX" dirty="0">
                  <a:solidFill>
                    <a:schemeClr val="tx1"/>
                  </a:solidFill>
                  <a:latin typeface="Century" panose="02040604050505020304" pitchFamily="18" charset="0"/>
                </a:rPr>
                <a:t>Orientación vía telefónica por parte de las áreas responsables para las agencias</a:t>
              </a:r>
              <a:endParaRPr lang="es-MX" dirty="0">
                <a:latin typeface="Century" panose="02040604050505020304" pitchFamily="18" charset="0"/>
              </a:endParaRPr>
            </a:p>
          </p:txBody>
        </p:sp>
      </p:grpSp>
      <p:sp>
        <p:nvSpPr>
          <p:cNvPr id="16" name="Flecha derecha 15">
            <a:hlinkClick r:id="rId7" action="ppaction://hlinkpres?slideindex=3&amp;slidetitle=Presentación de PowerPoint"/>
          </p:cNvPr>
          <p:cNvSpPr/>
          <p:nvPr/>
        </p:nvSpPr>
        <p:spPr>
          <a:xfrm>
            <a:off x="8244408" y="6309320"/>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837267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09401" y="993304"/>
            <a:ext cx="763284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s-MX" sz="2400" b="1" dirty="0" smtClean="0">
                <a:solidFill>
                  <a:schemeClr val="accent2"/>
                </a:solidFill>
                <a:latin typeface="Century" panose="02040604050505020304" pitchFamily="18" charset="0"/>
              </a:rPr>
              <a:t>3ra</a:t>
            </a:r>
            <a:r>
              <a:rPr lang="es-MX" sz="2400" b="1" dirty="0">
                <a:solidFill>
                  <a:schemeClr val="accent2"/>
                </a:solidFill>
                <a:latin typeface="Century" panose="02040604050505020304" pitchFamily="18" charset="0"/>
              </a:rPr>
              <a:t>. Etapa </a:t>
            </a:r>
            <a:r>
              <a:rPr lang="es-ES" altLang="es-MX" sz="2400" b="1" dirty="0" smtClean="0">
                <a:solidFill>
                  <a:schemeClr val="accent2"/>
                </a:solidFill>
                <a:latin typeface="Century" panose="02040604050505020304" pitchFamily="18" charset="0"/>
              </a:rPr>
              <a:t>Propuestas de Mejora </a:t>
            </a:r>
          </a:p>
        </p:txBody>
      </p:sp>
      <p:grpSp>
        <p:nvGrpSpPr>
          <p:cNvPr id="8" name="Grupo 7"/>
          <p:cNvGrpSpPr/>
          <p:nvPr/>
        </p:nvGrpSpPr>
        <p:grpSpPr>
          <a:xfrm>
            <a:off x="457199" y="1988842"/>
            <a:ext cx="8373617" cy="3528394"/>
            <a:chOff x="457199" y="3754667"/>
            <a:chExt cx="8373617" cy="1863762"/>
          </a:xfrm>
        </p:grpSpPr>
        <p:sp>
          <p:nvSpPr>
            <p:cNvPr id="11" name="Rectángulo redondeado 10"/>
            <p:cNvSpPr/>
            <p:nvPr/>
          </p:nvSpPr>
          <p:spPr>
            <a:xfrm>
              <a:off x="457199" y="3754667"/>
              <a:ext cx="8373617" cy="4222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solidFill>
                    <a:schemeClr val="tx1"/>
                  </a:solidFill>
                  <a:latin typeface="Century" panose="02040604050505020304" pitchFamily="18" charset="0"/>
                </a:rPr>
                <a:t>Presentación </a:t>
              </a:r>
              <a:r>
                <a:rPr lang="es-MX" dirty="0">
                  <a:solidFill>
                    <a:schemeClr val="tx1"/>
                  </a:solidFill>
                  <a:latin typeface="Century" panose="02040604050505020304" pitchFamily="18" charset="0"/>
                </a:rPr>
                <a:t>y Retroalimentación de las acciones de </a:t>
              </a:r>
              <a:r>
                <a:rPr lang="es-MX" dirty="0" smtClean="0">
                  <a:solidFill>
                    <a:schemeClr val="tx1"/>
                  </a:solidFill>
                  <a:latin typeface="Century" panose="02040604050505020304" pitchFamily="18" charset="0"/>
                </a:rPr>
                <a:t>Mejora</a:t>
              </a:r>
              <a:endParaRPr lang="es-MX" dirty="0">
                <a:latin typeface="Century" panose="02040604050505020304" pitchFamily="18" charset="0"/>
              </a:endParaRPr>
            </a:p>
          </p:txBody>
        </p:sp>
        <p:sp>
          <p:nvSpPr>
            <p:cNvPr id="12" name="Rectángulo redondeado 11"/>
            <p:cNvSpPr/>
            <p:nvPr/>
          </p:nvSpPr>
          <p:spPr>
            <a:xfrm>
              <a:off x="1115616" y="4652529"/>
              <a:ext cx="2736304" cy="9658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Presentación a los Gerentes de Fomento de las Coordinaciones Regionales y Jefes de Departamento de las CR</a:t>
              </a:r>
            </a:p>
          </p:txBody>
        </p:sp>
        <p:sp>
          <p:nvSpPr>
            <p:cNvPr id="14" name="Rectángulo redondeado 13"/>
            <p:cNvSpPr/>
            <p:nvPr/>
          </p:nvSpPr>
          <p:spPr>
            <a:xfrm>
              <a:off x="5292080" y="4652529"/>
              <a:ext cx="2952328" cy="965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sz="1600" dirty="0" smtClean="0"/>
            </a:p>
            <a:p>
              <a:pPr algn="ctr"/>
              <a:endParaRPr lang="es-MX" sz="1600" dirty="0"/>
            </a:p>
            <a:p>
              <a:pPr algn="ctr"/>
              <a:r>
                <a:rPr lang="es-MX" sz="1600" dirty="0" smtClean="0">
                  <a:latin typeface="Century" panose="02040604050505020304" pitchFamily="18" charset="0"/>
                </a:rPr>
                <a:t>Retroalimentación a los Gerentes de Fomento de las Coordinaciones Regionales y Jefes de Departamento de las CR</a:t>
              </a:r>
            </a:p>
            <a:p>
              <a:pPr algn="ctr"/>
              <a:endParaRPr lang="es-MX" sz="1600" dirty="0" smtClean="0"/>
            </a:p>
            <a:p>
              <a:pPr algn="ctr"/>
              <a:r>
                <a:rPr lang="es-MX" sz="1600" dirty="0" smtClean="0"/>
                <a:t> </a:t>
              </a:r>
            </a:p>
          </p:txBody>
        </p:sp>
      </p:grpSp>
      <p:sp>
        <p:nvSpPr>
          <p:cNvPr id="16" name="Flecha derecha 15">
            <a:hlinkClick r:id="rId2" action="ppaction://hlinkpres?slideindex=7&amp;slidetitle=Presentación de PowerPoint"/>
          </p:cNvPr>
          <p:cNvSpPr/>
          <p:nvPr/>
        </p:nvSpPr>
        <p:spPr>
          <a:xfrm>
            <a:off x="8244408" y="6309320"/>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51129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4929411"/>
          </a:xfrm>
        </p:spPr>
        <p:txBody>
          <a:bodyPr>
            <a:normAutofit/>
          </a:bodyPr>
          <a:lstStyle/>
          <a:p>
            <a:pPr marL="0" indent="0">
              <a:buNone/>
            </a:pPr>
            <a:endParaRPr lang="es-MX" sz="2800" b="1" dirty="0">
              <a:solidFill>
                <a:schemeClr val="tx1"/>
              </a:solidFill>
            </a:endParaRPr>
          </a:p>
          <a:p>
            <a:pPr marL="0" indent="0">
              <a:buNone/>
            </a:pPr>
            <a:endParaRPr lang="es-MX" dirty="0"/>
          </a:p>
        </p:txBody>
      </p:sp>
      <p:sp>
        <p:nvSpPr>
          <p:cNvPr id="3" name="Rectángulo 2"/>
          <p:cNvSpPr/>
          <p:nvPr/>
        </p:nvSpPr>
        <p:spPr>
          <a:xfrm>
            <a:off x="457200" y="993304"/>
            <a:ext cx="8435280"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endParaRPr lang="es-MX" sz="800" b="1" dirty="0" smtClean="0">
              <a:solidFill>
                <a:schemeClr val="accent2"/>
              </a:solidFill>
              <a:latin typeface="Century" panose="02040604050505020304" pitchFamily="18" charset="0"/>
            </a:endParaRPr>
          </a:p>
          <a:p>
            <a:pPr algn="ctr"/>
            <a:r>
              <a:rPr lang="es-MX" sz="2400" b="1" dirty="0" smtClean="0">
                <a:solidFill>
                  <a:schemeClr val="accent2"/>
                </a:solidFill>
                <a:latin typeface="Century" panose="02040604050505020304" pitchFamily="18" charset="0"/>
              </a:rPr>
              <a:t>3ra</a:t>
            </a:r>
            <a:r>
              <a:rPr lang="es-MX" sz="2400" b="1" dirty="0">
                <a:solidFill>
                  <a:schemeClr val="accent2"/>
                </a:solidFill>
                <a:latin typeface="Century" panose="02040604050505020304" pitchFamily="18" charset="0"/>
              </a:rPr>
              <a:t>. </a:t>
            </a:r>
            <a:r>
              <a:rPr lang="es-MX" sz="2400" b="1" dirty="0" smtClean="0">
                <a:solidFill>
                  <a:schemeClr val="accent2"/>
                </a:solidFill>
                <a:latin typeface="Century" panose="02040604050505020304" pitchFamily="18" charset="0"/>
              </a:rPr>
              <a:t>Etapa Implementación </a:t>
            </a:r>
            <a:r>
              <a:rPr lang="es-MX" sz="2400" b="1" dirty="0">
                <a:solidFill>
                  <a:schemeClr val="accent2"/>
                </a:solidFill>
                <a:latin typeface="Century" panose="02040604050505020304" pitchFamily="18" charset="0"/>
              </a:rPr>
              <a:t>de las propuestas de mejora</a:t>
            </a:r>
            <a:endParaRPr lang="es-ES" altLang="es-MX" sz="2400" b="1" dirty="0" smtClean="0">
              <a:solidFill>
                <a:schemeClr val="accent2"/>
              </a:solidFill>
              <a:latin typeface="Century" panose="02040604050505020304" pitchFamily="18" charset="0"/>
            </a:endParaRPr>
          </a:p>
        </p:txBody>
      </p:sp>
      <p:sp>
        <p:nvSpPr>
          <p:cNvPr id="11" name="Rectángulo redondeado 10"/>
          <p:cNvSpPr/>
          <p:nvPr/>
        </p:nvSpPr>
        <p:spPr>
          <a:xfrm>
            <a:off x="753616" y="1772816"/>
            <a:ext cx="7780784" cy="5666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latin typeface="Century" panose="02040604050505020304" pitchFamily="18" charset="0"/>
              </a:rPr>
              <a:t>Implementación </a:t>
            </a:r>
            <a:endParaRPr lang="es-MX" dirty="0">
              <a:latin typeface="Century" panose="02040604050505020304" pitchFamily="18" charset="0"/>
            </a:endParaRPr>
          </a:p>
        </p:txBody>
      </p:sp>
      <p:grpSp>
        <p:nvGrpSpPr>
          <p:cNvPr id="8" name="Grupo 7"/>
          <p:cNvGrpSpPr/>
          <p:nvPr/>
        </p:nvGrpSpPr>
        <p:grpSpPr>
          <a:xfrm>
            <a:off x="755576" y="2708920"/>
            <a:ext cx="7778824" cy="1287386"/>
            <a:chOff x="755576" y="2708920"/>
            <a:chExt cx="7778824" cy="1287386"/>
          </a:xfrm>
        </p:grpSpPr>
        <p:sp>
          <p:nvSpPr>
            <p:cNvPr id="12" name="Rectángulo redondeado 11"/>
            <p:cNvSpPr/>
            <p:nvPr/>
          </p:nvSpPr>
          <p:spPr>
            <a:xfrm>
              <a:off x="755576" y="2738694"/>
              <a:ext cx="2306216" cy="12576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Corporativo</a:t>
              </a:r>
            </a:p>
          </p:txBody>
        </p:sp>
        <p:sp>
          <p:nvSpPr>
            <p:cNvPr id="16" name="Rectángulo redondeado 15"/>
            <p:cNvSpPr/>
            <p:nvPr/>
          </p:nvSpPr>
          <p:spPr>
            <a:xfrm>
              <a:off x="3460068" y="2708920"/>
              <a:ext cx="2306216" cy="12576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Coordinador Regional Noroeste</a:t>
              </a:r>
            </a:p>
          </p:txBody>
        </p:sp>
        <p:sp>
          <p:nvSpPr>
            <p:cNvPr id="17" name="Rectángulo redondeado 16"/>
            <p:cNvSpPr/>
            <p:nvPr/>
          </p:nvSpPr>
          <p:spPr>
            <a:xfrm>
              <a:off x="6164560" y="2708920"/>
              <a:ext cx="2369840" cy="12576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Coordinador Centro Occidente</a:t>
              </a:r>
            </a:p>
          </p:txBody>
        </p:sp>
      </p:grpSp>
      <p:grpSp>
        <p:nvGrpSpPr>
          <p:cNvPr id="5" name="Grupo 4"/>
          <p:cNvGrpSpPr/>
          <p:nvPr/>
        </p:nvGrpSpPr>
        <p:grpSpPr>
          <a:xfrm>
            <a:off x="753616" y="4365104"/>
            <a:ext cx="7780784" cy="1296144"/>
            <a:chOff x="753616" y="4365104"/>
            <a:chExt cx="7780784" cy="1296144"/>
          </a:xfrm>
        </p:grpSpPr>
        <p:sp>
          <p:nvSpPr>
            <p:cNvPr id="18" name="Rectángulo redondeado 17"/>
            <p:cNvSpPr/>
            <p:nvPr/>
          </p:nvSpPr>
          <p:spPr>
            <a:xfrm>
              <a:off x="3490900" y="4370160"/>
              <a:ext cx="2306216" cy="12576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Coordinador Regional Sureste</a:t>
              </a:r>
            </a:p>
          </p:txBody>
        </p:sp>
        <p:sp>
          <p:nvSpPr>
            <p:cNvPr id="19" name="Rectángulo redondeado 18"/>
            <p:cNvSpPr/>
            <p:nvPr/>
          </p:nvSpPr>
          <p:spPr>
            <a:xfrm>
              <a:off x="6164560" y="4403636"/>
              <a:ext cx="2369840" cy="12576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latin typeface="Century" panose="02040604050505020304" pitchFamily="18" charset="0"/>
                </a:rPr>
                <a:t>Coordinador Regional Sur</a:t>
              </a:r>
            </a:p>
          </p:txBody>
        </p:sp>
        <p:sp>
          <p:nvSpPr>
            <p:cNvPr id="20" name="Rectángulo redondeado 19"/>
            <p:cNvSpPr/>
            <p:nvPr/>
          </p:nvSpPr>
          <p:spPr>
            <a:xfrm>
              <a:off x="753616" y="4365104"/>
              <a:ext cx="2306216" cy="12576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a:latin typeface="Century" panose="02040604050505020304" pitchFamily="18" charset="0"/>
                </a:rPr>
                <a:t>Coordinador Regional Norte</a:t>
              </a:r>
            </a:p>
          </p:txBody>
        </p:sp>
      </p:grpSp>
      <p:sp>
        <p:nvSpPr>
          <p:cNvPr id="14" name="Flecha derecha 13">
            <a:hlinkClick r:id="rId2" action="ppaction://hlinkpres?slideindex=12&amp;slidetitle=Presentación de PowerPoint"/>
          </p:cNvPr>
          <p:cNvSpPr/>
          <p:nvPr/>
        </p:nvSpPr>
        <p:spPr>
          <a:xfrm>
            <a:off x="8244408" y="6309320"/>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05094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5616" y="534388"/>
            <a:ext cx="7344816" cy="1107996"/>
          </a:xfrm>
          <a:prstGeom prst="rect">
            <a:avLst/>
          </a:prstGeom>
        </p:spPr>
        <p:txBody>
          <a:bodyPr wrap="square">
            <a:spAutoFit/>
          </a:bodyPr>
          <a:lstStyle/>
          <a:p>
            <a:pPr algn="ctr"/>
            <a:r>
              <a:rPr lang="es-MX" sz="2400" b="1" dirty="0" smtClean="0">
                <a:solidFill>
                  <a:schemeClr val="accent2"/>
                </a:solidFill>
              </a:rPr>
              <a:t>    </a:t>
            </a:r>
          </a:p>
          <a:p>
            <a:pPr algn="ctr"/>
            <a:r>
              <a:rPr lang="es-MX" sz="2400" b="1" dirty="0" smtClean="0">
                <a:solidFill>
                  <a:schemeClr val="accent2"/>
                </a:solidFill>
                <a:latin typeface="Century" panose="02040604050505020304" pitchFamily="18" charset="0"/>
              </a:rPr>
              <a:t>2da</a:t>
            </a:r>
            <a:r>
              <a:rPr lang="es-MX" sz="2400" b="1" dirty="0">
                <a:solidFill>
                  <a:schemeClr val="accent2"/>
                </a:solidFill>
                <a:latin typeface="Century" panose="02040604050505020304" pitchFamily="18" charset="0"/>
              </a:rPr>
              <a:t>. Etapa Propuestas </a:t>
            </a:r>
            <a:r>
              <a:rPr lang="es-MX" sz="2400" b="1" dirty="0" smtClean="0">
                <a:solidFill>
                  <a:schemeClr val="accent2"/>
                </a:solidFill>
                <a:latin typeface="Century" panose="02040604050505020304" pitchFamily="18" charset="0"/>
              </a:rPr>
              <a:t>de Mejora</a:t>
            </a:r>
          </a:p>
          <a:p>
            <a:pPr algn="ctr"/>
            <a:r>
              <a:rPr lang="es-MX" b="1" dirty="0" smtClean="0">
                <a:latin typeface="Century" panose="02040604050505020304" pitchFamily="18" charset="0"/>
              </a:rPr>
              <a:t>  Desarrollo </a:t>
            </a:r>
            <a:r>
              <a:rPr lang="es-MX" b="1" dirty="0">
                <a:latin typeface="Century" panose="02040604050505020304" pitchFamily="18" charset="0"/>
              </a:rPr>
              <a:t>de </a:t>
            </a:r>
            <a:r>
              <a:rPr lang="es-MX" b="1" dirty="0" smtClean="0">
                <a:latin typeface="Century" panose="02040604050505020304" pitchFamily="18" charset="0"/>
              </a:rPr>
              <a:t>Metodología</a:t>
            </a:r>
            <a:endParaRPr lang="es-MX" b="1" dirty="0">
              <a:latin typeface="Century" panose="02040604050505020304" pitchFamily="18" charset="0"/>
            </a:endParaRPr>
          </a:p>
        </p:txBody>
      </p:sp>
      <p:grpSp>
        <p:nvGrpSpPr>
          <p:cNvPr id="4" name="Grupo 3"/>
          <p:cNvGrpSpPr/>
          <p:nvPr/>
        </p:nvGrpSpPr>
        <p:grpSpPr>
          <a:xfrm>
            <a:off x="2316480" y="4653365"/>
            <a:ext cx="4580059" cy="1871977"/>
            <a:chOff x="2411760" y="4365104"/>
            <a:chExt cx="4484779" cy="1813659"/>
          </a:xfrm>
        </p:grpSpPr>
        <p:sp>
          <p:nvSpPr>
            <p:cNvPr id="166" name="Rectángulo 165"/>
            <p:cNvSpPr/>
            <p:nvPr/>
          </p:nvSpPr>
          <p:spPr>
            <a:xfrm>
              <a:off x="2411760" y="4920343"/>
              <a:ext cx="4484779" cy="1258420"/>
            </a:xfrm>
            <a:prstGeom prst="rect">
              <a:avLst/>
            </a:prstGeom>
            <a:ln w="254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sz="1200" dirty="0" smtClean="0">
                  <a:solidFill>
                    <a:schemeClr val="tx1"/>
                  </a:solidFill>
                  <a:latin typeface="Century" panose="02040604050505020304" pitchFamily="18" charset="0"/>
                </a:rPr>
                <a:t>Las Gerencias </a:t>
              </a:r>
              <a:r>
                <a:rPr lang="es-MX" sz="1200" dirty="0">
                  <a:solidFill>
                    <a:schemeClr val="tx1"/>
                  </a:solidFill>
                  <a:latin typeface="Century" panose="02040604050505020304" pitchFamily="18" charset="0"/>
                </a:rPr>
                <a:t>de </a:t>
              </a:r>
              <a:r>
                <a:rPr lang="es-MX" sz="1200" dirty="0" smtClean="0">
                  <a:solidFill>
                    <a:schemeClr val="tx1"/>
                  </a:solidFill>
                  <a:latin typeface="Century" panose="02040604050505020304" pitchFamily="18" charset="0"/>
                </a:rPr>
                <a:t>Fomento de las Coordinaciones Regionales, tomarán de base el informe de resultado de </a:t>
              </a:r>
              <a:r>
                <a:rPr lang="es-MX" sz="1200" dirty="0">
                  <a:solidFill>
                    <a:schemeClr val="tx1"/>
                  </a:solidFill>
                  <a:latin typeface="Century" panose="02040604050505020304" pitchFamily="18" charset="0"/>
                </a:rPr>
                <a:t>las</a:t>
              </a:r>
              <a:r>
                <a:rPr lang="es-MX" sz="1200" dirty="0" smtClean="0">
                  <a:solidFill>
                    <a:schemeClr val="tx1"/>
                  </a:solidFill>
                  <a:latin typeface="Century" panose="02040604050505020304" pitchFamily="18" charset="0"/>
                </a:rPr>
                <a:t> acciones de mejora determinadas por la GSNPA, con la finalidad de elaborar un Programa de Trabajo, para verificar que las acciones de mejora determinadas se corrijan en el proceso de las solicitudes que estén llevando acabo en ese momento en las diferentes agencias </a:t>
              </a:r>
              <a:r>
                <a:rPr lang="es-MX" sz="1200" dirty="0" smtClean="0">
                  <a:solidFill>
                    <a:schemeClr val="bg1"/>
                  </a:solidFill>
                  <a:latin typeface="Century" panose="02040604050505020304" pitchFamily="18" charset="0"/>
                </a:rPr>
                <a:t>de su coordinación.  </a:t>
              </a:r>
              <a:endParaRPr lang="es-MX" sz="1200" dirty="0">
                <a:solidFill>
                  <a:schemeClr val="bg1"/>
                </a:solidFill>
                <a:latin typeface="Century" panose="02040604050505020304" pitchFamily="18" charset="0"/>
              </a:endParaRPr>
            </a:p>
          </p:txBody>
        </p:sp>
        <p:sp>
          <p:nvSpPr>
            <p:cNvPr id="168" name="1761 Rectángulo redondeado"/>
            <p:cNvSpPr/>
            <p:nvPr/>
          </p:nvSpPr>
          <p:spPr>
            <a:xfrm>
              <a:off x="3172540" y="4365104"/>
              <a:ext cx="2911628" cy="426790"/>
            </a:xfrm>
            <a:prstGeom prst="roundRect">
              <a:avLst/>
            </a:prstGeom>
            <a:solidFill>
              <a:schemeClr val="bg1"/>
            </a:solidFill>
            <a:ln>
              <a:solidFill>
                <a:schemeClr val="bg1"/>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400" b="1" dirty="0" smtClean="0">
                  <a:solidFill>
                    <a:schemeClr val="tx1"/>
                  </a:solidFill>
                  <a:latin typeface="Century" panose="02040604050505020304" pitchFamily="18" charset="0"/>
                  <a:cs typeface="Arial" panose="020B0604020202020204" pitchFamily="34" charset="0"/>
                </a:rPr>
                <a:t>Coordinaciones Regionales *GRFPN</a:t>
              </a:r>
              <a:endParaRPr lang="es-MX" sz="1400" b="1" dirty="0">
                <a:solidFill>
                  <a:schemeClr val="tx1"/>
                </a:solidFill>
                <a:latin typeface="Century" panose="02040604050505020304" pitchFamily="18" charset="0"/>
                <a:cs typeface="Arial" panose="020B0604020202020204" pitchFamily="34" charset="0"/>
              </a:endParaRPr>
            </a:p>
          </p:txBody>
        </p:sp>
      </p:grpSp>
      <p:sp>
        <p:nvSpPr>
          <p:cNvPr id="10" name="Flecha derecha 9">
            <a:hlinkClick r:id="rId2" action="ppaction://hlinkpres?slideindex=9&amp;slidetitle=Presentación de PowerPoint"/>
          </p:cNvPr>
          <p:cNvSpPr/>
          <p:nvPr/>
        </p:nvSpPr>
        <p:spPr>
          <a:xfrm>
            <a:off x="8244408" y="6309320"/>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 name="Grupo 1"/>
          <p:cNvGrpSpPr/>
          <p:nvPr/>
        </p:nvGrpSpPr>
        <p:grpSpPr>
          <a:xfrm>
            <a:off x="467544" y="1774964"/>
            <a:ext cx="8208912" cy="2745821"/>
            <a:chOff x="467544" y="1515399"/>
            <a:chExt cx="8568952" cy="2849706"/>
          </a:xfrm>
        </p:grpSpPr>
        <p:sp>
          <p:nvSpPr>
            <p:cNvPr id="73" name="1761 Rectángulo redondeado"/>
            <p:cNvSpPr/>
            <p:nvPr/>
          </p:nvSpPr>
          <p:spPr>
            <a:xfrm>
              <a:off x="2771800" y="1515399"/>
              <a:ext cx="3600400" cy="438789"/>
            </a:xfrm>
            <a:prstGeom prst="roundRect">
              <a:avLst/>
            </a:prstGeom>
            <a:solidFill>
              <a:schemeClr val="bg1"/>
            </a:solidFill>
            <a:ln>
              <a:solidFill>
                <a:schemeClr val="bg1"/>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400" b="1" dirty="0" smtClean="0">
                  <a:solidFill>
                    <a:schemeClr val="tx1"/>
                  </a:solidFill>
                  <a:latin typeface="Century" panose="02040604050505020304" pitchFamily="18" charset="0"/>
                  <a:cs typeface="Arial" panose="020B0604020202020204" pitchFamily="34" charset="0"/>
                </a:rPr>
                <a:t>Preventiva General</a:t>
              </a:r>
              <a:endParaRPr lang="es-MX" sz="1400" b="1" dirty="0">
                <a:solidFill>
                  <a:schemeClr val="tx1"/>
                </a:solidFill>
                <a:latin typeface="Century" panose="02040604050505020304" pitchFamily="18" charset="0"/>
                <a:cs typeface="Arial" panose="020B0604020202020204" pitchFamily="34" charset="0"/>
              </a:endParaRPr>
            </a:p>
          </p:txBody>
        </p:sp>
        <p:sp>
          <p:nvSpPr>
            <p:cNvPr id="165" name="Rectángulo 164"/>
            <p:cNvSpPr/>
            <p:nvPr/>
          </p:nvSpPr>
          <p:spPr>
            <a:xfrm>
              <a:off x="467544" y="2708921"/>
              <a:ext cx="4176464" cy="16561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bg1"/>
                  </a:solidFill>
                  <a:latin typeface="Century" panose="02040604050505020304" pitchFamily="18" charset="0"/>
                </a:rPr>
                <a:t>La </a:t>
              </a:r>
              <a:r>
                <a:rPr lang="es-MX" sz="1200" dirty="0" smtClean="0">
                  <a:solidFill>
                    <a:schemeClr val="tx1"/>
                  </a:solidFill>
                  <a:latin typeface="Century" panose="02040604050505020304" pitchFamily="18" charset="0"/>
                </a:rPr>
                <a:t>Gerencia </a:t>
              </a:r>
              <a:r>
                <a:rPr lang="es-MX" sz="1200" dirty="0">
                  <a:solidFill>
                    <a:schemeClr val="tx1"/>
                  </a:solidFill>
                  <a:latin typeface="Century" panose="02040604050505020304" pitchFamily="18" charset="0"/>
                </a:rPr>
                <a:t>de </a:t>
              </a:r>
              <a:r>
                <a:rPr lang="es-MX" sz="1200" dirty="0" smtClean="0">
                  <a:solidFill>
                    <a:schemeClr val="tx1"/>
                  </a:solidFill>
                  <a:latin typeface="Century" panose="02040604050505020304" pitchFamily="18" charset="0"/>
                </a:rPr>
                <a:t>Seguimiento Normativo de los Programas de Apoyo realizará una revisión anual de las solicitudes pagadas del ejercicio inmediato anterior, para detectar áreas de oportunidad, en las diferentes etapas del proceso de entrega de apoyos. Asimismo </a:t>
              </a:r>
              <a:r>
                <a:rPr lang="es-MX" sz="1200" dirty="0">
                  <a:solidFill>
                    <a:schemeClr val="tx1"/>
                  </a:solidFill>
                  <a:latin typeface="Century" panose="02040604050505020304" pitchFamily="18" charset="0"/>
                </a:rPr>
                <a:t>para </a:t>
              </a:r>
              <a:r>
                <a:rPr lang="es-MX" sz="1200" dirty="0" smtClean="0">
                  <a:solidFill>
                    <a:schemeClr val="tx1"/>
                  </a:solidFill>
                  <a:latin typeface="Century" panose="02040604050505020304" pitchFamily="18" charset="0"/>
                </a:rPr>
                <a:t>mejorar su análisis </a:t>
              </a:r>
              <a:r>
                <a:rPr lang="es-MX" sz="1200" dirty="0">
                  <a:solidFill>
                    <a:schemeClr val="tx1"/>
                  </a:solidFill>
                  <a:latin typeface="Century" panose="02040604050505020304" pitchFamily="18" charset="0"/>
                </a:rPr>
                <a:t>se </a:t>
              </a:r>
              <a:r>
                <a:rPr lang="es-MX" sz="1200" dirty="0" smtClean="0">
                  <a:solidFill>
                    <a:schemeClr val="tx1"/>
                  </a:solidFill>
                  <a:latin typeface="Century" panose="02040604050505020304" pitchFamily="18" charset="0"/>
                </a:rPr>
                <a:t>propone </a:t>
              </a:r>
              <a:r>
                <a:rPr lang="es-MX" sz="1200" dirty="0" smtClean="0">
                  <a:solidFill>
                    <a:schemeClr val="tx1"/>
                  </a:solidFill>
                  <a:latin typeface="Century" panose="02040604050505020304" pitchFamily="18" charset="0"/>
                  <a:hlinkClick r:id="rId3" action="ppaction://hlinkpres?slideindex=11&amp;slidetitle=Presentación de PowerPoint"/>
                </a:rPr>
                <a:t>clasificarlas</a:t>
              </a:r>
              <a:r>
                <a:rPr lang="es-MX" sz="1200" dirty="0" smtClean="0">
                  <a:solidFill>
                    <a:schemeClr val="tx1"/>
                  </a:solidFill>
                  <a:latin typeface="Century" panose="02040604050505020304" pitchFamily="18" charset="0"/>
                </a:rPr>
                <a:t> en los siguientes rubros: Solicitud, Autorización, Ministración y Comprobación. </a:t>
              </a:r>
              <a:endParaRPr lang="es-MX" sz="1200" dirty="0">
                <a:solidFill>
                  <a:schemeClr val="tx1"/>
                </a:solidFill>
                <a:latin typeface="Century" panose="02040604050505020304" pitchFamily="18" charset="0"/>
              </a:endParaRPr>
            </a:p>
          </p:txBody>
        </p:sp>
        <p:sp>
          <p:nvSpPr>
            <p:cNvPr id="167" name="1761 Rectángulo redondeado"/>
            <p:cNvSpPr/>
            <p:nvPr/>
          </p:nvSpPr>
          <p:spPr>
            <a:xfrm>
              <a:off x="899591" y="2060848"/>
              <a:ext cx="2723781" cy="504057"/>
            </a:xfrm>
            <a:prstGeom prst="roundRect">
              <a:avLst/>
            </a:prstGeom>
            <a:solidFill>
              <a:schemeClr val="bg1"/>
            </a:solidFill>
            <a:ln>
              <a:solidFill>
                <a:schemeClr val="bg1"/>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400" b="1" dirty="0">
                  <a:solidFill>
                    <a:schemeClr val="tx1"/>
                  </a:solidFill>
                  <a:latin typeface="Century" panose="02040604050505020304" pitchFamily="18" charset="0"/>
                  <a:cs typeface="Arial" panose="020B0604020202020204" pitchFamily="34" charset="0"/>
                </a:rPr>
                <a:t>GSNPA</a:t>
              </a:r>
            </a:p>
          </p:txBody>
        </p:sp>
        <p:sp>
          <p:nvSpPr>
            <p:cNvPr id="9" name="Rectángulo 8"/>
            <p:cNvSpPr/>
            <p:nvPr/>
          </p:nvSpPr>
          <p:spPr>
            <a:xfrm>
              <a:off x="4860032" y="2708921"/>
              <a:ext cx="4176464" cy="16561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bg1"/>
                  </a:solidFill>
                  <a:latin typeface="Century" panose="02040604050505020304" pitchFamily="18" charset="0"/>
                </a:rPr>
                <a:t>La </a:t>
              </a:r>
              <a:r>
                <a:rPr lang="es-MX" sz="1200" dirty="0" smtClean="0">
                  <a:solidFill>
                    <a:schemeClr val="tx1"/>
                  </a:solidFill>
                  <a:latin typeface="Century" panose="02040604050505020304" pitchFamily="18" charset="0"/>
                </a:rPr>
                <a:t>Gerencia </a:t>
              </a:r>
              <a:r>
                <a:rPr lang="es-MX" sz="1200" dirty="0">
                  <a:solidFill>
                    <a:schemeClr val="tx1"/>
                  </a:solidFill>
                  <a:latin typeface="Century" panose="02040604050505020304" pitchFamily="18" charset="0"/>
                </a:rPr>
                <a:t>de </a:t>
              </a:r>
              <a:r>
                <a:rPr lang="es-MX" sz="1200" dirty="0" smtClean="0">
                  <a:solidFill>
                    <a:schemeClr val="tx1"/>
                  </a:solidFill>
                  <a:latin typeface="Century" panose="02040604050505020304" pitchFamily="18" charset="0"/>
                </a:rPr>
                <a:t>Fomento a Productores y Empresas Rurales  coadyuvara en la revisión anual de las solicitudes pagadas del ejercicio inmediato anterior, para detectar áreas de oportunidad, en las diferentes etapas del proceso de entrega de apoyos, así como en la determinación de áreas de mejora. </a:t>
              </a:r>
            </a:p>
            <a:p>
              <a:pPr algn="just"/>
              <a:r>
                <a:rPr lang="es-MX" sz="1200" dirty="0" smtClean="0">
                  <a:solidFill>
                    <a:schemeClr val="tx1"/>
                  </a:solidFill>
                  <a:latin typeface="Century" panose="02040604050505020304" pitchFamily="18" charset="0"/>
                </a:rPr>
                <a:t>También apoyara en la elaboración e impartición  de la capacitación que se considere necesaria.</a:t>
              </a:r>
              <a:endParaRPr lang="es-MX" sz="1200" dirty="0">
                <a:solidFill>
                  <a:schemeClr val="tx1"/>
                </a:solidFill>
                <a:latin typeface="Century" panose="02040604050505020304" pitchFamily="18" charset="0"/>
              </a:endParaRPr>
            </a:p>
          </p:txBody>
        </p:sp>
        <p:sp>
          <p:nvSpPr>
            <p:cNvPr id="11" name="1761 Rectángulo redondeado"/>
            <p:cNvSpPr/>
            <p:nvPr/>
          </p:nvSpPr>
          <p:spPr>
            <a:xfrm>
              <a:off x="5292079" y="2060848"/>
              <a:ext cx="2723781" cy="504057"/>
            </a:xfrm>
            <a:prstGeom prst="roundRect">
              <a:avLst/>
            </a:prstGeom>
            <a:solidFill>
              <a:schemeClr val="bg1"/>
            </a:solidFill>
            <a:ln>
              <a:solidFill>
                <a:schemeClr val="bg1"/>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400" b="1" dirty="0" smtClean="0">
                  <a:solidFill>
                    <a:schemeClr val="tx1"/>
                  </a:solidFill>
                  <a:latin typeface="Century" panose="02040604050505020304" pitchFamily="18" charset="0"/>
                  <a:cs typeface="Arial" panose="020B0604020202020204" pitchFamily="34" charset="0"/>
                </a:rPr>
                <a:t>GFPER</a:t>
              </a:r>
              <a:endParaRPr lang="es-MX" sz="1400" b="1" dirty="0">
                <a:solidFill>
                  <a:schemeClr val="tx1"/>
                </a:solidFill>
                <a:latin typeface="Century" panose="02040604050505020304" pitchFamily="18" charset="0"/>
                <a:cs typeface="Arial" panose="020B0604020202020204" pitchFamily="34" charset="0"/>
              </a:endParaRPr>
            </a:p>
          </p:txBody>
        </p:sp>
      </p:grpSp>
    </p:spTree>
    <p:extLst>
      <p:ext uri="{BB962C8B-B14F-4D97-AF65-F5344CB8AC3E}">
        <p14:creationId xmlns:p14="http://schemas.microsoft.com/office/powerpoint/2010/main" val="2041105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35079" y="1379677"/>
            <a:ext cx="8496944" cy="4176464"/>
          </a:xfrm>
        </p:spPr>
        <p:txBody>
          <a:bodyPr>
            <a:normAutofit/>
          </a:bodyPr>
          <a:lstStyle/>
          <a:p>
            <a:pPr marL="0" indent="0" algn="just">
              <a:lnSpc>
                <a:spcPct val="90000"/>
              </a:lnSpc>
              <a:buNone/>
            </a:pPr>
            <a:endParaRPr lang="es-MX" sz="1800" dirty="0" smtClean="0">
              <a:solidFill>
                <a:srgbClr val="000000"/>
              </a:solidFill>
            </a:endParaRPr>
          </a:p>
          <a:p>
            <a:pPr marL="0" indent="0" algn="just">
              <a:lnSpc>
                <a:spcPct val="90000"/>
              </a:lnSpc>
              <a:buNone/>
            </a:pPr>
            <a:endParaRPr lang="es-MX" sz="1800" dirty="0">
              <a:solidFill>
                <a:srgbClr val="000000"/>
              </a:solidFill>
            </a:endParaRPr>
          </a:p>
        </p:txBody>
      </p:sp>
      <p:sp>
        <p:nvSpPr>
          <p:cNvPr id="3" name="Rectángulo 2"/>
          <p:cNvSpPr/>
          <p:nvPr/>
        </p:nvSpPr>
        <p:spPr>
          <a:xfrm>
            <a:off x="323527" y="862933"/>
            <a:ext cx="8568953" cy="738664"/>
          </a:xfrm>
          <a:prstGeom prst="rect">
            <a:avLst/>
          </a:prstGeom>
        </p:spPr>
        <p:txBody>
          <a:bodyPr wrap="square">
            <a:spAutoFit/>
          </a:bodyPr>
          <a:lstStyle/>
          <a:p>
            <a:pPr lvl="0" algn="ctr"/>
            <a:r>
              <a:rPr lang="es-MX" sz="2400" b="1" smtClean="0">
                <a:solidFill>
                  <a:schemeClr val="accent2"/>
                </a:solidFill>
                <a:latin typeface="Century" panose="02040604050505020304" pitchFamily="18" charset="0"/>
              </a:rPr>
              <a:t>2da</a:t>
            </a:r>
            <a:r>
              <a:rPr lang="es-MX" sz="2400" b="1" dirty="0">
                <a:solidFill>
                  <a:schemeClr val="accent2"/>
                </a:solidFill>
                <a:latin typeface="Century" panose="02040604050505020304" pitchFamily="18" charset="0"/>
              </a:rPr>
              <a:t>. Etapa </a:t>
            </a:r>
            <a:r>
              <a:rPr lang="es-MX" sz="2400" b="1" dirty="0" smtClean="0">
                <a:solidFill>
                  <a:srgbClr val="C0504D"/>
                </a:solidFill>
                <a:latin typeface="Century" panose="02040604050505020304" pitchFamily="18" charset="0"/>
              </a:rPr>
              <a:t>Propuestas </a:t>
            </a:r>
            <a:r>
              <a:rPr lang="es-MX" sz="2400" b="1" dirty="0">
                <a:solidFill>
                  <a:srgbClr val="C0504D"/>
                </a:solidFill>
                <a:latin typeface="Century" panose="02040604050505020304" pitchFamily="18" charset="0"/>
              </a:rPr>
              <a:t>de Mejora</a:t>
            </a:r>
          </a:p>
          <a:p>
            <a:pPr lvl="0" algn="ctr"/>
            <a:r>
              <a:rPr lang="es-MX" b="1" dirty="0" smtClean="0">
                <a:solidFill>
                  <a:prstClr val="black"/>
                </a:solidFill>
                <a:latin typeface="Century" panose="02040604050505020304" pitchFamily="18" charset="0"/>
              </a:rPr>
              <a:t>Desarrollo </a:t>
            </a:r>
            <a:r>
              <a:rPr lang="es-MX" b="1" dirty="0">
                <a:solidFill>
                  <a:prstClr val="black"/>
                </a:solidFill>
                <a:latin typeface="Century" panose="02040604050505020304" pitchFamily="18" charset="0"/>
              </a:rPr>
              <a:t>de </a:t>
            </a:r>
            <a:r>
              <a:rPr lang="es-MX" b="1" dirty="0" smtClean="0">
                <a:solidFill>
                  <a:prstClr val="black"/>
                </a:solidFill>
                <a:latin typeface="Century" panose="02040604050505020304" pitchFamily="18" charset="0"/>
              </a:rPr>
              <a:t>Metodología</a:t>
            </a:r>
            <a:endParaRPr lang="es-MX" sz="2400" b="1" dirty="0">
              <a:solidFill>
                <a:schemeClr val="accent2"/>
              </a:solidFill>
              <a:latin typeface="Century" panose="02040604050505020304" pitchFamily="18" charset="0"/>
            </a:endParaRPr>
          </a:p>
        </p:txBody>
      </p:sp>
      <p:grpSp>
        <p:nvGrpSpPr>
          <p:cNvPr id="7" name="Grupo 6"/>
          <p:cNvGrpSpPr/>
          <p:nvPr/>
        </p:nvGrpSpPr>
        <p:grpSpPr>
          <a:xfrm>
            <a:off x="251520" y="1628800"/>
            <a:ext cx="8640960" cy="4519218"/>
            <a:chOff x="683568" y="1414130"/>
            <a:chExt cx="8208912" cy="4733888"/>
          </a:xfrm>
        </p:grpSpPr>
        <p:sp>
          <p:nvSpPr>
            <p:cNvPr id="72" name="1761 Rectángulo redondeado"/>
            <p:cNvSpPr/>
            <p:nvPr/>
          </p:nvSpPr>
          <p:spPr>
            <a:xfrm>
              <a:off x="683568" y="2064484"/>
              <a:ext cx="3240359" cy="497210"/>
            </a:xfrm>
            <a:prstGeom prst="roundRect">
              <a:avLst/>
            </a:prstGeom>
            <a:solidFill>
              <a:srgbClr val="005C2A"/>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endParaRPr lang="es-MX" sz="1400" b="1" dirty="0" smtClean="0">
                <a:solidFill>
                  <a:prstClr val="white"/>
                </a:solidFill>
                <a:latin typeface="Century" panose="02040604050505020304" pitchFamily="18" charset="0"/>
                <a:cs typeface="Arial" panose="020B0604020202020204" pitchFamily="34" charset="0"/>
              </a:endParaRPr>
            </a:p>
            <a:p>
              <a:pPr algn="ctr"/>
              <a:r>
                <a:rPr lang="es-MX" sz="1300" b="1" dirty="0" smtClean="0">
                  <a:solidFill>
                    <a:prstClr val="white"/>
                  </a:solidFill>
                  <a:latin typeface="Century" panose="02040604050505020304" pitchFamily="18" charset="0"/>
                  <a:cs typeface="Arial" panose="020B0604020202020204" pitchFamily="34" charset="0"/>
                </a:rPr>
                <a:t>Determinación de áreas de oportunidad a cargo de la GSNPA </a:t>
              </a:r>
              <a:r>
                <a:rPr lang="es-MX" sz="1300" b="1" dirty="0">
                  <a:solidFill>
                    <a:prstClr val="white"/>
                  </a:solidFill>
                  <a:latin typeface="Century" panose="02040604050505020304" pitchFamily="18" charset="0"/>
                  <a:cs typeface="Arial" panose="020B0604020202020204" pitchFamily="34" charset="0"/>
                </a:rPr>
                <a:t>GFPER</a:t>
              </a:r>
            </a:p>
            <a:p>
              <a:pPr algn="ctr"/>
              <a:endParaRPr lang="es-MX" sz="1400" b="1" dirty="0">
                <a:solidFill>
                  <a:prstClr val="white"/>
                </a:solidFill>
                <a:latin typeface="Century" panose="02040604050505020304" pitchFamily="18" charset="0"/>
                <a:cs typeface="Arial" panose="020B0604020202020204" pitchFamily="34" charset="0"/>
              </a:endParaRPr>
            </a:p>
          </p:txBody>
        </p:sp>
        <p:grpSp>
          <p:nvGrpSpPr>
            <p:cNvPr id="5" name="Grupo 4"/>
            <p:cNvGrpSpPr/>
            <p:nvPr/>
          </p:nvGrpSpPr>
          <p:grpSpPr>
            <a:xfrm>
              <a:off x="1244275" y="1414130"/>
              <a:ext cx="7648205" cy="4733888"/>
              <a:chOff x="1244275" y="1414130"/>
              <a:chExt cx="7648205" cy="4733888"/>
            </a:xfrm>
          </p:grpSpPr>
          <p:sp>
            <p:nvSpPr>
              <p:cNvPr id="6" name="1761 Rectángulo redondeado"/>
              <p:cNvSpPr/>
              <p:nvPr/>
            </p:nvSpPr>
            <p:spPr>
              <a:xfrm>
                <a:off x="3109501" y="1414130"/>
                <a:ext cx="3268714" cy="493014"/>
              </a:xfrm>
              <a:prstGeom prst="roundRect">
                <a:avLst/>
              </a:prstGeom>
              <a:solidFill>
                <a:srgbClr val="005C2A"/>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400" b="1" dirty="0" smtClean="0">
                    <a:solidFill>
                      <a:prstClr val="white"/>
                    </a:solidFill>
                    <a:latin typeface="Century" panose="02040604050505020304" pitchFamily="18" charset="0"/>
                    <a:cs typeface="Arial" panose="020B0604020202020204" pitchFamily="34" charset="0"/>
                  </a:rPr>
                  <a:t>Proceso de la Preventiva General</a:t>
                </a:r>
                <a:endParaRPr lang="es-MX" sz="1400" b="1" dirty="0">
                  <a:solidFill>
                    <a:prstClr val="white"/>
                  </a:solidFill>
                  <a:latin typeface="Century" panose="02040604050505020304" pitchFamily="18" charset="0"/>
                  <a:cs typeface="Arial" panose="020B0604020202020204" pitchFamily="34" charset="0"/>
                </a:endParaRPr>
              </a:p>
            </p:txBody>
          </p:sp>
          <p:sp>
            <p:nvSpPr>
              <p:cNvPr id="73" name="1761 Rectángulo redondeado"/>
              <p:cNvSpPr/>
              <p:nvPr/>
            </p:nvSpPr>
            <p:spPr>
              <a:xfrm>
                <a:off x="5796136" y="2064484"/>
                <a:ext cx="3096344" cy="497210"/>
              </a:xfrm>
              <a:prstGeom prst="roundRect">
                <a:avLst/>
              </a:prstGeom>
              <a:solidFill>
                <a:srgbClr val="005C2A"/>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300" b="1" dirty="0" smtClean="0">
                    <a:solidFill>
                      <a:prstClr val="white"/>
                    </a:solidFill>
                    <a:latin typeface="Century" panose="02040604050505020304" pitchFamily="18" charset="0"/>
                    <a:cs typeface="Arial" panose="020B0604020202020204" pitchFamily="34" charset="0"/>
                  </a:rPr>
                  <a:t>Corrección de áreas de oportunidad a cargo de las GRFPN</a:t>
                </a:r>
                <a:endParaRPr lang="es-MX" sz="1300" b="1" dirty="0">
                  <a:solidFill>
                    <a:prstClr val="white"/>
                  </a:solidFill>
                  <a:latin typeface="Century" panose="02040604050505020304" pitchFamily="18" charset="0"/>
                  <a:cs typeface="Arial" panose="020B0604020202020204" pitchFamily="34" charset="0"/>
                </a:endParaRPr>
              </a:p>
            </p:txBody>
          </p:sp>
          <p:grpSp>
            <p:nvGrpSpPr>
              <p:cNvPr id="139" name="Grupo 138"/>
              <p:cNvGrpSpPr/>
              <p:nvPr/>
            </p:nvGrpSpPr>
            <p:grpSpPr>
              <a:xfrm>
                <a:off x="1244275" y="2708920"/>
                <a:ext cx="2031581" cy="3412762"/>
                <a:chOff x="812227" y="2708920"/>
                <a:chExt cx="2031581" cy="3412762"/>
              </a:xfrm>
            </p:grpSpPr>
            <p:sp>
              <p:nvSpPr>
                <p:cNvPr id="65" name="1761 Rectángulo redondeado"/>
                <p:cNvSpPr/>
                <p:nvPr/>
              </p:nvSpPr>
              <p:spPr>
                <a:xfrm>
                  <a:off x="1035437" y="5285909"/>
                  <a:ext cx="1727602" cy="452272"/>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Determinar acciones de mejora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grpSp>
              <p:nvGrpSpPr>
                <p:cNvPr id="22" name="Grupo 21"/>
                <p:cNvGrpSpPr/>
                <p:nvPr/>
              </p:nvGrpSpPr>
              <p:grpSpPr>
                <a:xfrm>
                  <a:off x="812227" y="2708920"/>
                  <a:ext cx="2031581" cy="3412762"/>
                  <a:chOff x="812227" y="2772534"/>
                  <a:chExt cx="2031581" cy="3412762"/>
                </a:xfrm>
              </p:grpSpPr>
              <p:cxnSp>
                <p:nvCxnSpPr>
                  <p:cNvPr id="69" name="Conector angular 68"/>
                  <p:cNvCxnSpPr>
                    <a:endCxn id="65" idx="1"/>
                  </p:cNvCxnSpPr>
                  <p:nvPr/>
                </p:nvCxnSpPr>
                <p:spPr>
                  <a:xfrm rot="16200000" flipH="1">
                    <a:off x="661328" y="5201549"/>
                    <a:ext cx="533099" cy="2151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1761 Rectángulo redondeado"/>
                  <p:cNvSpPr/>
                  <p:nvPr/>
                </p:nvSpPr>
                <p:spPr>
                  <a:xfrm>
                    <a:off x="812227" y="2772534"/>
                    <a:ext cx="2031581" cy="584458"/>
                  </a:xfrm>
                  <a:prstGeom prst="roundRect">
                    <a:avLst/>
                  </a:prstGeom>
                  <a:solidFill>
                    <a:schemeClr val="accent5">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200" b="1" dirty="0" smtClean="0">
                        <a:solidFill>
                          <a:prstClr val="black"/>
                        </a:solidFill>
                        <a:latin typeface="Century" panose="02040604050505020304" pitchFamily="18" charset="0"/>
                        <a:cs typeface="Arial" panose="020B0604020202020204" pitchFamily="34" charset="0"/>
                      </a:rPr>
                      <a:t>Revisión de solicitudes pagadas </a:t>
                    </a:r>
                    <a:r>
                      <a:rPr lang="es-MX" sz="1200" b="1" dirty="0">
                        <a:solidFill>
                          <a:prstClr val="black"/>
                        </a:solidFill>
                        <a:latin typeface="Century" panose="02040604050505020304" pitchFamily="18" charset="0"/>
                        <a:cs typeface="Arial" panose="020B0604020202020204" pitchFamily="34" charset="0"/>
                      </a:rPr>
                      <a:t>del ejercicio inmediato </a:t>
                    </a:r>
                    <a:r>
                      <a:rPr lang="es-MX" sz="1200" b="1" dirty="0" smtClean="0">
                        <a:solidFill>
                          <a:prstClr val="black"/>
                        </a:solidFill>
                        <a:latin typeface="Century" panose="02040604050505020304" pitchFamily="18" charset="0"/>
                        <a:cs typeface="Arial" panose="020B0604020202020204" pitchFamily="34" charset="0"/>
                      </a:rPr>
                      <a:t>anterior </a:t>
                    </a:r>
                    <a:endParaRPr lang="es-MX" sz="1200" b="1" dirty="0">
                      <a:solidFill>
                        <a:prstClr val="black"/>
                      </a:solidFill>
                      <a:latin typeface="Century" panose="02040604050505020304" pitchFamily="18" charset="0"/>
                      <a:cs typeface="Arial" panose="020B0604020202020204" pitchFamily="34" charset="0"/>
                    </a:endParaRPr>
                  </a:p>
                </p:txBody>
              </p:sp>
              <p:grpSp>
                <p:nvGrpSpPr>
                  <p:cNvPr id="14" name="Grupo 13"/>
                  <p:cNvGrpSpPr/>
                  <p:nvPr/>
                </p:nvGrpSpPr>
                <p:grpSpPr>
                  <a:xfrm>
                    <a:off x="820316" y="3469032"/>
                    <a:ext cx="1956399" cy="1832176"/>
                    <a:chOff x="1397827" y="2879071"/>
                    <a:chExt cx="2171782" cy="2452735"/>
                  </a:xfrm>
                </p:grpSpPr>
                <p:grpSp>
                  <p:nvGrpSpPr>
                    <p:cNvPr id="43" name="Grupo 42"/>
                    <p:cNvGrpSpPr/>
                    <p:nvPr/>
                  </p:nvGrpSpPr>
                  <p:grpSpPr>
                    <a:xfrm>
                      <a:off x="1621453" y="2879071"/>
                      <a:ext cx="1948156" cy="2452735"/>
                      <a:chOff x="1621453" y="2879071"/>
                      <a:chExt cx="1948156" cy="2452735"/>
                    </a:xfrm>
                  </p:grpSpPr>
                  <p:sp>
                    <p:nvSpPr>
                      <p:cNvPr id="51" name="1761 Rectángulo redondeado"/>
                      <p:cNvSpPr/>
                      <p:nvPr/>
                    </p:nvSpPr>
                    <p:spPr>
                      <a:xfrm>
                        <a:off x="1623819" y="2879071"/>
                        <a:ext cx="1945790" cy="410245"/>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r>
                          <a:rPr lang="es-MX" sz="1000" b="1" dirty="0" smtClean="0">
                            <a:solidFill>
                              <a:schemeClr val="tx1"/>
                            </a:solidFill>
                            <a:latin typeface="Century" panose="02040604050505020304" pitchFamily="18" charset="0"/>
                            <a:cs typeface="Arial" panose="020B0604020202020204" pitchFamily="34" charset="0"/>
                          </a:rPr>
                          <a:t>Seleccionar Muestra.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sp>
                    <p:nvSpPr>
                      <p:cNvPr id="52" name="1761 Rectángulo redondeado"/>
                      <p:cNvSpPr/>
                      <p:nvPr/>
                    </p:nvSpPr>
                    <p:spPr>
                      <a:xfrm>
                        <a:off x="1621453" y="3887637"/>
                        <a:ext cx="1948156" cy="661468"/>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Verificar que el expediente cuente con la información solicitada en el </a:t>
                        </a:r>
                        <a:r>
                          <a:rPr lang="es-MX" sz="1000" b="1" dirty="0">
                            <a:solidFill>
                              <a:schemeClr val="tx1"/>
                            </a:solidFill>
                            <a:latin typeface="Century" panose="02040604050505020304" pitchFamily="18" charset="0"/>
                            <a:cs typeface="Arial" panose="020B0604020202020204" pitchFamily="34" charset="0"/>
                          </a:rPr>
                          <a:t>check list</a:t>
                        </a:r>
                        <a:r>
                          <a:rPr lang="es-MX" sz="1000" b="1" dirty="0" smtClean="0">
                            <a:solidFill>
                              <a:schemeClr val="tx1"/>
                            </a:solidFill>
                            <a:latin typeface="Century" panose="02040604050505020304" pitchFamily="18" charset="0"/>
                            <a:cs typeface="Arial" panose="020B0604020202020204" pitchFamily="34" charset="0"/>
                          </a:rPr>
                          <a:t>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sp>
                    <p:nvSpPr>
                      <p:cNvPr id="53" name="1761 Rectángulo redondeado"/>
                      <p:cNvSpPr/>
                      <p:nvPr/>
                    </p:nvSpPr>
                    <p:spPr>
                      <a:xfrm>
                        <a:off x="1621453" y="4639296"/>
                        <a:ext cx="1948156" cy="692510"/>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En su caso, utilizar la herramienta electrónica , para verificar la Normatividad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sp>
                    <p:nvSpPr>
                      <p:cNvPr id="56" name="1761 Rectángulo redondeado"/>
                      <p:cNvSpPr/>
                      <p:nvPr/>
                    </p:nvSpPr>
                    <p:spPr>
                      <a:xfrm>
                        <a:off x="1623799" y="3386797"/>
                        <a:ext cx="1945810" cy="410245"/>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Identificar el check list del apoyo/incentivo</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grpSp>
                <p:cxnSp>
                  <p:nvCxnSpPr>
                    <p:cNvPr id="44" name="Conector angular 43"/>
                    <p:cNvCxnSpPr/>
                    <p:nvPr/>
                  </p:nvCxnSpPr>
                  <p:spPr>
                    <a:xfrm rot="16200000" flipH="1">
                      <a:off x="1258618" y="3230193"/>
                      <a:ext cx="502044" cy="2214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angular 44"/>
                    <p:cNvCxnSpPr>
                      <a:endCxn id="52" idx="1"/>
                    </p:cNvCxnSpPr>
                    <p:nvPr/>
                  </p:nvCxnSpPr>
                  <p:spPr>
                    <a:xfrm rot="16200000" flipH="1">
                      <a:off x="1196112" y="3793031"/>
                      <a:ext cx="627055" cy="2236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angular 46"/>
                    <p:cNvCxnSpPr>
                      <a:endCxn id="53" idx="1"/>
                    </p:cNvCxnSpPr>
                    <p:nvPr/>
                  </p:nvCxnSpPr>
                  <p:spPr>
                    <a:xfrm rot="16200000" flipH="1">
                      <a:off x="1129986" y="4494083"/>
                      <a:ext cx="759310" cy="22362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1761 Rectángulo redondeado"/>
                  <p:cNvSpPr/>
                  <p:nvPr/>
                </p:nvSpPr>
                <p:spPr>
                  <a:xfrm>
                    <a:off x="1052872" y="5877272"/>
                    <a:ext cx="1723842" cy="308024"/>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Elaborar informes para las GRFPN</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cxnSp>
                <p:nvCxnSpPr>
                  <p:cNvPr id="101" name="Conector angular 100"/>
                  <p:cNvCxnSpPr>
                    <a:endCxn id="66" idx="1"/>
                  </p:cNvCxnSpPr>
                  <p:nvPr/>
                </p:nvCxnSpPr>
                <p:spPr>
                  <a:xfrm rot="16200000" flipH="1">
                    <a:off x="711938" y="5690350"/>
                    <a:ext cx="449314" cy="23255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angular 47"/>
                  <p:cNvCxnSpPr/>
                  <p:nvPr/>
                </p:nvCxnSpPr>
                <p:spPr>
                  <a:xfrm rot="16200000" flipH="1">
                    <a:off x="728612" y="3407837"/>
                    <a:ext cx="375023" cy="19945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8" name="Grupo 137"/>
              <p:cNvGrpSpPr/>
              <p:nvPr/>
            </p:nvGrpSpPr>
            <p:grpSpPr>
              <a:xfrm>
                <a:off x="6356843" y="2735256"/>
                <a:ext cx="2031581" cy="3412762"/>
                <a:chOff x="6644875" y="2708920"/>
                <a:chExt cx="2031581" cy="3412762"/>
              </a:xfrm>
            </p:grpSpPr>
            <p:grpSp>
              <p:nvGrpSpPr>
                <p:cNvPr id="58" name="Grupo 57"/>
                <p:cNvGrpSpPr/>
                <p:nvPr/>
              </p:nvGrpSpPr>
              <p:grpSpPr>
                <a:xfrm>
                  <a:off x="6644875" y="2708920"/>
                  <a:ext cx="2031581" cy="3412762"/>
                  <a:chOff x="812227" y="2772534"/>
                  <a:chExt cx="2031581" cy="3412762"/>
                </a:xfrm>
              </p:grpSpPr>
              <p:cxnSp>
                <p:nvCxnSpPr>
                  <p:cNvPr id="59" name="Conector angular 58"/>
                  <p:cNvCxnSpPr>
                    <a:endCxn id="105" idx="1"/>
                  </p:cNvCxnSpPr>
                  <p:nvPr/>
                </p:nvCxnSpPr>
                <p:spPr>
                  <a:xfrm rot="16200000" flipH="1">
                    <a:off x="709492" y="5236027"/>
                    <a:ext cx="446389" cy="22302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1761 Rectángulo redondeado"/>
                  <p:cNvSpPr/>
                  <p:nvPr/>
                </p:nvSpPr>
                <p:spPr>
                  <a:xfrm>
                    <a:off x="812227" y="2772534"/>
                    <a:ext cx="2031581" cy="584458"/>
                  </a:xfrm>
                  <a:prstGeom prst="roundRect">
                    <a:avLst/>
                  </a:prstGeom>
                  <a:solidFill>
                    <a:schemeClr val="accent5">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s-MX" sz="1200" b="1" dirty="0" smtClean="0">
                        <a:solidFill>
                          <a:prstClr val="black"/>
                        </a:solidFill>
                        <a:latin typeface="Century" panose="02040604050505020304" pitchFamily="18" charset="0"/>
                        <a:cs typeface="Arial" panose="020B0604020202020204" pitchFamily="34" charset="0"/>
                      </a:rPr>
                      <a:t>Revisión de solicitudes del ejercicio en proceso</a:t>
                    </a:r>
                    <a:endParaRPr lang="es-MX" sz="1200" b="1" dirty="0">
                      <a:solidFill>
                        <a:prstClr val="black"/>
                      </a:solidFill>
                      <a:latin typeface="Century" panose="02040604050505020304" pitchFamily="18" charset="0"/>
                      <a:cs typeface="Arial" panose="020B0604020202020204" pitchFamily="34" charset="0"/>
                    </a:endParaRPr>
                  </a:p>
                </p:txBody>
              </p:sp>
              <p:grpSp>
                <p:nvGrpSpPr>
                  <p:cNvPr id="61" name="Grupo 60"/>
                  <p:cNvGrpSpPr/>
                  <p:nvPr/>
                </p:nvGrpSpPr>
                <p:grpSpPr>
                  <a:xfrm>
                    <a:off x="814858" y="3469032"/>
                    <a:ext cx="1961856" cy="1832176"/>
                    <a:chOff x="1391769" y="2879071"/>
                    <a:chExt cx="2177840" cy="2452735"/>
                  </a:xfrm>
                </p:grpSpPr>
                <p:grpSp>
                  <p:nvGrpSpPr>
                    <p:cNvPr id="67" name="Grupo 66"/>
                    <p:cNvGrpSpPr/>
                    <p:nvPr/>
                  </p:nvGrpSpPr>
                  <p:grpSpPr>
                    <a:xfrm>
                      <a:off x="1621453" y="2879071"/>
                      <a:ext cx="1948156" cy="2452735"/>
                      <a:chOff x="1621453" y="2879071"/>
                      <a:chExt cx="1948156" cy="2452735"/>
                    </a:xfrm>
                  </p:grpSpPr>
                  <p:sp>
                    <p:nvSpPr>
                      <p:cNvPr id="75" name="1761 Rectángulo redondeado"/>
                      <p:cNvSpPr/>
                      <p:nvPr/>
                    </p:nvSpPr>
                    <p:spPr>
                      <a:xfrm>
                        <a:off x="1623819" y="2879071"/>
                        <a:ext cx="1945790" cy="410245"/>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r>
                          <a:rPr lang="es-MX" sz="1000" b="1" dirty="0" smtClean="0">
                            <a:solidFill>
                              <a:schemeClr val="tx1"/>
                            </a:solidFill>
                            <a:latin typeface="Century" panose="02040604050505020304" pitchFamily="18" charset="0"/>
                            <a:cs typeface="Arial" panose="020B0604020202020204" pitchFamily="34" charset="0"/>
                          </a:rPr>
                          <a:t>Seleccionar Muestra.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sp>
                    <p:nvSpPr>
                      <p:cNvPr id="76" name="1761 Rectángulo redondeado"/>
                      <p:cNvSpPr/>
                      <p:nvPr/>
                    </p:nvSpPr>
                    <p:spPr>
                      <a:xfrm>
                        <a:off x="1621453" y="3887637"/>
                        <a:ext cx="1948156" cy="661468"/>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Verificar que el expediente cuente con la información solicitada en el </a:t>
                        </a:r>
                        <a:r>
                          <a:rPr lang="es-MX" sz="1000" b="1" dirty="0">
                            <a:solidFill>
                              <a:schemeClr val="tx1"/>
                            </a:solidFill>
                            <a:latin typeface="Century" panose="02040604050505020304" pitchFamily="18" charset="0"/>
                            <a:cs typeface="Arial" panose="020B0604020202020204" pitchFamily="34" charset="0"/>
                          </a:rPr>
                          <a:t>check list</a:t>
                        </a:r>
                        <a:r>
                          <a:rPr lang="es-MX" sz="1000" b="1" dirty="0" smtClean="0">
                            <a:solidFill>
                              <a:schemeClr val="tx1"/>
                            </a:solidFill>
                            <a:latin typeface="Century" panose="02040604050505020304" pitchFamily="18" charset="0"/>
                            <a:cs typeface="Arial" panose="020B0604020202020204" pitchFamily="34" charset="0"/>
                          </a:rPr>
                          <a:t>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sp>
                    <p:nvSpPr>
                      <p:cNvPr id="77" name="1761 Rectángulo redondeado"/>
                      <p:cNvSpPr/>
                      <p:nvPr/>
                    </p:nvSpPr>
                    <p:spPr>
                      <a:xfrm>
                        <a:off x="1621453" y="4639296"/>
                        <a:ext cx="1948156" cy="692510"/>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En su caso, utilizar la </a:t>
                        </a:r>
                        <a:r>
                          <a:rPr lang="es-MX" sz="1000" b="1" dirty="0" smtClean="0">
                            <a:solidFill>
                              <a:schemeClr val="tx1"/>
                            </a:solidFill>
                            <a:latin typeface="Century" panose="02040604050505020304" pitchFamily="18" charset="0"/>
                            <a:cs typeface="Arial" panose="020B0604020202020204" pitchFamily="34" charset="0"/>
                            <a:hlinkClick r:id="rId2" action="ppaction://hlinkpres?slideindex=5&amp;slidetitle=Presentación de PowerPoint"/>
                          </a:rPr>
                          <a:t>herramienta</a:t>
                        </a:r>
                        <a:r>
                          <a:rPr lang="es-MX" sz="1000" b="1" dirty="0" smtClean="0">
                            <a:solidFill>
                              <a:schemeClr val="tx1"/>
                            </a:solidFill>
                            <a:latin typeface="Century" panose="02040604050505020304" pitchFamily="18" charset="0"/>
                            <a:cs typeface="Arial" panose="020B0604020202020204" pitchFamily="34" charset="0"/>
                          </a:rPr>
                          <a:t> electrónica , para verificar la Normatividad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sp>
                    <p:nvSpPr>
                      <p:cNvPr id="78" name="1761 Rectángulo redondeado"/>
                      <p:cNvSpPr/>
                      <p:nvPr/>
                    </p:nvSpPr>
                    <p:spPr>
                      <a:xfrm>
                        <a:off x="1623799" y="3386797"/>
                        <a:ext cx="1945810" cy="410245"/>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Identificar el check list del apoyo/incentivo</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grpSp>
                <p:cxnSp>
                  <p:nvCxnSpPr>
                    <p:cNvPr id="68" name="Conector angular 67"/>
                    <p:cNvCxnSpPr/>
                    <p:nvPr/>
                  </p:nvCxnSpPr>
                  <p:spPr>
                    <a:xfrm rot="16200000" flipH="1">
                      <a:off x="1251453" y="3251890"/>
                      <a:ext cx="502043" cy="2214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angular 69"/>
                    <p:cNvCxnSpPr/>
                    <p:nvPr/>
                  </p:nvCxnSpPr>
                  <p:spPr>
                    <a:xfrm rot="16200000" flipH="1">
                      <a:off x="1251687" y="3757599"/>
                      <a:ext cx="515906" cy="223625"/>
                    </a:xfrm>
                    <a:prstGeom prst="bentConnector3">
                      <a:avLst>
                        <a:gd name="adj1" fmla="val 10355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angular 73"/>
                    <p:cNvCxnSpPr/>
                    <p:nvPr/>
                  </p:nvCxnSpPr>
                  <p:spPr>
                    <a:xfrm rot="16200000" flipH="1">
                      <a:off x="1028346" y="4502531"/>
                      <a:ext cx="962591" cy="223624"/>
                    </a:xfrm>
                    <a:prstGeom prst="bentConnector3">
                      <a:avLst>
                        <a:gd name="adj1" fmla="val 9857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1761 Rectángulo redondeado"/>
                  <p:cNvSpPr/>
                  <p:nvPr/>
                </p:nvSpPr>
                <p:spPr>
                  <a:xfrm>
                    <a:off x="1052872" y="5877272"/>
                    <a:ext cx="1723842" cy="308024"/>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Elaborar reporte</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cxnSp>
                <p:nvCxnSpPr>
                  <p:cNvPr id="63" name="Conector angular 62"/>
                  <p:cNvCxnSpPr>
                    <a:endCxn id="62" idx="1"/>
                  </p:cNvCxnSpPr>
                  <p:nvPr/>
                </p:nvCxnSpPr>
                <p:spPr>
                  <a:xfrm rot="16200000" flipH="1">
                    <a:off x="698770" y="5677182"/>
                    <a:ext cx="475648" cy="23255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angular 63"/>
                  <p:cNvCxnSpPr/>
                  <p:nvPr/>
                </p:nvCxnSpPr>
                <p:spPr>
                  <a:xfrm rot="16200000" flipH="1">
                    <a:off x="728612" y="3407837"/>
                    <a:ext cx="375023" cy="19945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1761 Rectángulo redondeado"/>
                <p:cNvSpPr/>
                <p:nvPr/>
              </p:nvSpPr>
              <p:spPr>
                <a:xfrm>
                  <a:off x="6876846" y="5280984"/>
                  <a:ext cx="1727602" cy="452272"/>
                </a:xfrm>
                <a:prstGeom prst="roundRect">
                  <a:avLst/>
                </a:prstGeom>
                <a:solidFill>
                  <a:schemeClr val="accent5">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nchorCtr="0"/>
                <a:lstStyle/>
                <a:p>
                  <a:pPr algn="ctr"/>
                  <a:endParaRPr lang="es-MX" sz="1000" b="1" dirty="0" smtClean="0">
                    <a:solidFill>
                      <a:schemeClr val="tx1"/>
                    </a:solidFill>
                    <a:latin typeface="Century" panose="02040604050505020304" pitchFamily="18" charset="0"/>
                    <a:cs typeface="Arial" panose="020B0604020202020204" pitchFamily="34" charset="0"/>
                  </a:endParaRPr>
                </a:p>
                <a:p>
                  <a:pPr algn="ctr">
                    <a:lnSpc>
                      <a:spcPct val="80000"/>
                    </a:lnSpc>
                  </a:pPr>
                  <a:r>
                    <a:rPr lang="es-MX" sz="1000" b="1" dirty="0" smtClean="0">
                      <a:solidFill>
                        <a:schemeClr val="tx1"/>
                      </a:solidFill>
                      <a:latin typeface="Century" panose="02040604050505020304" pitchFamily="18" charset="0"/>
                      <a:cs typeface="Arial" panose="020B0604020202020204" pitchFamily="34" charset="0"/>
                    </a:rPr>
                    <a:t>Determinar acciones de mejora </a:t>
                  </a:r>
                  <a:endParaRPr lang="es-MX" sz="1000" b="1" dirty="0">
                    <a:solidFill>
                      <a:schemeClr val="tx1"/>
                    </a:solidFill>
                    <a:latin typeface="Century" panose="02040604050505020304" pitchFamily="18" charset="0"/>
                    <a:cs typeface="Arial" panose="020B0604020202020204" pitchFamily="34" charset="0"/>
                  </a:endParaRPr>
                </a:p>
                <a:p>
                  <a:pPr algn="ctr"/>
                  <a:endParaRPr lang="es-MX" sz="1000" b="1" dirty="0">
                    <a:solidFill>
                      <a:prstClr val="black"/>
                    </a:solidFill>
                    <a:latin typeface="Century" panose="02040604050505020304" pitchFamily="18" charset="0"/>
                    <a:cs typeface="Arial" panose="020B0604020202020204" pitchFamily="34" charset="0"/>
                  </a:endParaRPr>
                </a:p>
              </p:txBody>
            </p:sp>
          </p:grpSp>
          <p:cxnSp>
            <p:nvCxnSpPr>
              <p:cNvPr id="27" name="Conector angular 26"/>
              <p:cNvCxnSpPr>
                <a:stCxn id="6" idx="1"/>
                <a:endCxn id="72" idx="0"/>
              </p:cNvCxnSpPr>
              <p:nvPr/>
            </p:nvCxnSpPr>
            <p:spPr>
              <a:xfrm rot="10800000" flipV="1">
                <a:off x="2303749" y="1660636"/>
                <a:ext cx="805753" cy="40384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angular 28"/>
              <p:cNvCxnSpPr>
                <a:stCxn id="6" idx="3"/>
                <a:endCxn id="73" idx="0"/>
              </p:cNvCxnSpPr>
              <p:nvPr/>
            </p:nvCxnSpPr>
            <p:spPr>
              <a:xfrm>
                <a:off x="6378215" y="1660637"/>
                <a:ext cx="966093" cy="40384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119" name="Conector recto de flecha 118"/>
          <p:cNvCxnSpPr/>
          <p:nvPr/>
        </p:nvCxnSpPr>
        <p:spPr>
          <a:xfrm>
            <a:off x="7304325" y="2705710"/>
            <a:ext cx="3979" cy="147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Flecha derecha 45">
            <a:hlinkClick r:id="rId3" action="ppaction://hlinkpres?slideindex=3&amp;slidetitle=Presentación de PowerPoint"/>
          </p:cNvPr>
          <p:cNvSpPr/>
          <p:nvPr/>
        </p:nvSpPr>
        <p:spPr>
          <a:xfrm>
            <a:off x="8244408" y="6309320"/>
            <a:ext cx="648072" cy="360040"/>
          </a:xfrm>
          <a:prstGeom prst="rightArrow">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7" name="Conector recto de flecha 56"/>
          <p:cNvCxnSpPr/>
          <p:nvPr/>
        </p:nvCxnSpPr>
        <p:spPr>
          <a:xfrm>
            <a:off x="1979712" y="2705710"/>
            <a:ext cx="3979" cy="147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780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F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D9381CE73A8249A3BCD963144948C0" ma:contentTypeVersion="0" ma:contentTypeDescription="Crear nuevo documento." ma:contentTypeScope="" ma:versionID="c55bfec2d2346ffe94d6917a548384d1">
  <xsd:schema xmlns:xsd="http://www.w3.org/2001/XMLSchema" xmlns:xs="http://www.w3.org/2001/XMLSchema" xmlns:p="http://schemas.microsoft.com/office/2006/metadata/properties" xmlns:ns2="54a3b582-127f-4a9c-97a8-073e7d414d69" targetNamespace="http://schemas.microsoft.com/office/2006/metadata/properties" ma:root="true" ma:fieldsID="d1fb0774d132d8a8c5f827d3fade40f2" ns2:_="">
    <xsd:import namespace="54a3b582-127f-4a9c-97a8-073e7d414d6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3b582-127f-4a9c-97a8-073e7d414d6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4a3b582-127f-4a9c-97a8-073e7d414d69">ZWPNXQT7TAPS-954-1</_dlc_DocId>
    <_dlc_DocIdUrl xmlns="54a3b582-127f-4a9c-97a8-073e7d414d69">
      <Url>http://intranet.finrural.gob.mx/conocimiento/_layouts/15/DocIdRedir.aspx?ID=ZWPNXQT7TAPS-954-1</Url>
      <Description>ZWPNXQT7TAPS-954-1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85E6457-0CFE-40B2-B719-BD4C1F48E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3b582-127f-4a9c-97a8-073e7d414d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1C5DCB-C64A-4B8E-9A8D-682A3753C487}">
  <ds:schemaRefs>
    <ds:schemaRef ds:uri="http://schemas.microsoft.com/sharepoint/v3/contenttype/forms"/>
  </ds:schemaRefs>
</ds:datastoreItem>
</file>

<file path=customXml/itemProps3.xml><?xml version="1.0" encoding="utf-8"?>
<ds:datastoreItem xmlns:ds="http://schemas.openxmlformats.org/officeDocument/2006/customXml" ds:itemID="{B206FFB2-F098-4756-9536-2A620806327D}">
  <ds:schemaRefs>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54a3b582-127f-4a9c-97a8-073e7d414d69"/>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7613D345-8288-4CA5-BD77-7E54F6627DA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Presentación FND</Template>
  <TotalTime>5639</TotalTime>
  <Words>1043</Words>
  <Application>Microsoft Office PowerPoint</Application>
  <PresentationFormat>Presentación en pantalla (4:3)</PresentationFormat>
  <Paragraphs>138</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Narrow</vt:lpstr>
      <vt:lpstr>Calibri</vt:lpstr>
      <vt:lpstr>Century</vt:lpstr>
      <vt:lpstr>Century Gothic</vt:lpstr>
      <vt:lpstr>ヒラギノ角ゴ Pro W3</vt:lpstr>
      <vt:lpstr>Presentación FND</vt:lpstr>
      <vt:lpstr>Áreas de oportunidad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Supervisión de Campo del Componente Infraestructura y Equipo del Repoblamiento.</dc:title>
  <dc:creator>Gabriel Delgado Reyes</dc:creator>
  <cp:lastModifiedBy>Gabriela Patricia Villalta Galvan</cp:lastModifiedBy>
  <cp:revision>354</cp:revision>
  <cp:lastPrinted>2018-09-14T15:00:54Z</cp:lastPrinted>
  <dcterms:created xsi:type="dcterms:W3CDTF">2015-06-03T22:20:33Z</dcterms:created>
  <dcterms:modified xsi:type="dcterms:W3CDTF">2018-12-19T18:30:29Z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0x0101003ED9381CE73A8249A3BCD963144948C0</vt:lpwstr>
  </property>
  <property fmtid="{D5CDD505-2E9C-101B-9397-08002B2CF9AE}" pid="3" name="_dlc_DocIdItemGuid">
    <vt:lpwstr>0e5b6dd1-c28c-4e9e-8624-1c2088d29918</vt:lpwstr>
  </property>
</Properties>
</file>