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63" r:id="rId3"/>
    <p:sldId id="259" r:id="rId4"/>
    <p:sldId id="260" r:id="rId5"/>
    <p:sldId id="262" r:id="rId6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4" d="100"/>
          <a:sy n="114" d="100"/>
        </p:scale>
        <p:origin x="282" y="120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Hoja_de_c_lculo_de_Microsoft_Excel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Hoja_de_c_lculo_de_Microsoft_Excel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tx1"/>
              </a:solidFill>
              <a:latin typeface="Arial Narrow" panose="020B0606020202030204" pitchFamily="34" charset="0"/>
              <a:ea typeface="+mn-ea"/>
              <a:cs typeface="+mn-cs"/>
            </a:defRPr>
          </a:pPr>
          <a:endParaRPr lang="es-MX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GENERAL!$I$10</c:f>
              <c:strCache>
                <c:ptCount val="1"/>
                <c:pt idx="0">
                  <c:v>Apoyos Internos </c:v>
                </c:pt>
              </c:strCache>
            </c:strRef>
          </c:tx>
          <c:spPr>
            <a:scene3d>
              <a:camera prst="orthographicFront"/>
              <a:lightRig rig="threePt" dir="t"/>
            </a:scene3d>
            <a:sp3d>
              <a:bevelT w="190500" h="38100"/>
            </a:sp3d>
          </c:spPr>
          <c:dPt>
            <c:idx val="0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cene3d>
                <a:camera prst="orthographicFront"/>
                <a:lightRig rig="threePt" dir="t"/>
              </a:scene3d>
              <a:sp3d>
                <a:bevelT w="190500" h="38100"/>
              </a:sp3d>
            </c:spPr>
            <c:extLst>
              <c:ext xmlns:c16="http://schemas.microsoft.com/office/drawing/2014/chart" uri="{C3380CC4-5D6E-409C-BE32-E72D297353CC}">
                <c16:uniqueId val="{00000001-2E89-4B89-A161-578099E909BA}"/>
              </c:ext>
            </c:extLst>
          </c:dPt>
          <c:dPt>
            <c:idx val="1"/>
            <c:bubble3D val="0"/>
            <c:spPr>
              <a:gradFill rotWithShape="1">
                <a:gsLst>
                  <a:gs pos="0">
                    <a:schemeClr val="accent2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2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2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cene3d>
                <a:camera prst="orthographicFront"/>
                <a:lightRig rig="threePt" dir="t"/>
              </a:scene3d>
              <a:sp3d>
                <a:bevelT w="190500" h="38100"/>
              </a:sp3d>
            </c:spPr>
            <c:extLst>
              <c:ext xmlns:c16="http://schemas.microsoft.com/office/drawing/2014/chart" uri="{C3380CC4-5D6E-409C-BE32-E72D297353CC}">
                <c16:uniqueId val="{00000003-2E89-4B89-A161-578099E909BA}"/>
              </c:ext>
            </c:extLst>
          </c:dPt>
          <c:dPt>
            <c:idx val="2"/>
            <c:bubble3D val="0"/>
            <c:spPr>
              <a:gradFill rotWithShape="1">
                <a:gsLst>
                  <a:gs pos="0">
                    <a:schemeClr val="accent3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3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3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cene3d>
                <a:camera prst="orthographicFront"/>
                <a:lightRig rig="threePt" dir="t"/>
              </a:scene3d>
              <a:sp3d>
                <a:bevelT w="190500" h="38100"/>
              </a:sp3d>
            </c:spPr>
            <c:extLst>
              <c:ext xmlns:c16="http://schemas.microsoft.com/office/drawing/2014/chart" uri="{C3380CC4-5D6E-409C-BE32-E72D297353CC}">
                <c16:uniqueId val="{00000005-2E89-4B89-A161-578099E909BA}"/>
              </c:ext>
            </c:extLst>
          </c:dPt>
          <c:dPt>
            <c:idx val="3"/>
            <c:bubble3D val="0"/>
            <c:spPr>
              <a:gradFill rotWithShape="1">
                <a:gsLst>
                  <a:gs pos="0">
                    <a:schemeClr val="accent4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4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4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cene3d>
                <a:camera prst="orthographicFront"/>
                <a:lightRig rig="threePt" dir="t"/>
              </a:scene3d>
              <a:sp3d>
                <a:bevelT w="190500" h="38100"/>
              </a:sp3d>
            </c:spPr>
            <c:extLst>
              <c:ext xmlns:c16="http://schemas.microsoft.com/office/drawing/2014/chart" uri="{C3380CC4-5D6E-409C-BE32-E72D297353CC}">
                <c16:uniqueId val="{00000007-2E89-4B89-A161-578099E909BA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/>
                    </a:solidFill>
                    <a:latin typeface="Arial Narrow" panose="020B0606020202030204" pitchFamily="34" charset="0"/>
                    <a:ea typeface="+mn-ea"/>
                    <a:cs typeface="+mn-cs"/>
                  </a:defRPr>
                </a:pPr>
                <a:endParaRPr lang="es-MX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GENERAL!$H$11:$H$14</c:f>
              <c:strCache>
                <c:ptCount val="4"/>
                <c:pt idx="0">
                  <c:v>Solicitud </c:v>
                </c:pt>
                <c:pt idx="1">
                  <c:v>Autorización </c:v>
                </c:pt>
                <c:pt idx="2">
                  <c:v>Ministración </c:v>
                </c:pt>
                <c:pt idx="3">
                  <c:v>Comprobación</c:v>
                </c:pt>
              </c:strCache>
            </c:strRef>
          </c:cat>
          <c:val>
            <c:numRef>
              <c:f>GENERAL!$I$11:$I$14</c:f>
              <c:numCache>
                <c:formatCode>0%</c:formatCode>
                <c:ptCount val="4"/>
                <c:pt idx="0">
                  <c:v>0.27777777777777779</c:v>
                </c:pt>
                <c:pt idx="1">
                  <c:v>0.1388888888888889</c:v>
                </c:pt>
                <c:pt idx="2">
                  <c:v>0.18518518518518517</c:v>
                </c:pt>
                <c:pt idx="3">
                  <c:v>0.22222222222222221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2E89-4B89-A161-578099E909BA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chemeClr val="tx1"/>
              </a:solidFill>
              <a:latin typeface="Arial Narrow" panose="020B0606020202030204" pitchFamily="34" charset="0"/>
              <a:ea typeface="+mn-ea"/>
              <a:cs typeface="+mn-cs"/>
            </a:defRPr>
          </a:pPr>
          <a:endParaRPr lang="es-MX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MX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tx1"/>
              </a:solidFill>
              <a:latin typeface="Arial Narrow" panose="020B0606020202030204" pitchFamily="34" charset="0"/>
              <a:ea typeface="+mn-ea"/>
              <a:cs typeface="+mn-cs"/>
            </a:defRPr>
          </a:pPr>
          <a:endParaRPr lang="es-MX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GENERAL!$I$2</c:f>
              <c:strCache>
                <c:ptCount val="1"/>
                <c:pt idx="0">
                  <c:v>Apoyos Externos</c:v>
                </c:pt>
              </c:strCache>
            </c:strRef>
          </c:tx>
          <c:spPr>
            <a:scene3d>
              <a:camera prst="orthographicFront"/>
              <a:lightRig rig="threePt" dir="t"/>
            </a:scene3d>
            <a:sp3d>
              <a:bevelT w="190500" h="38100"/>
            </a:sp3d>
          </c:spPr>
          <c:dPt>
            <c:idx val="0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cene3d>
                <a:camera prst="orthographicFront"/>
                <a:lightRig rig="threePt" dir="t"/>
              </a:scene3d>
              <a:sp3d>
                <a:bevelT w="190500" h="38100"/>
              </a:sp3d>
            </c:spPr>
            <c:extLst>
              <c:ext xmlns:c16="http://schemas.microsoft.com/office/drawing/2014/chart" uri="{C3380CC4-5D6E-409C-BE32-E72D297353CC}">
                <c16:uniqueId val="{00000001-77C8-4DC5-9FAC-77CF9E31F642}"/>
              </c:ext>
            </c:extLst>
          </c:dPt>
          <c:dPt>
            <c:idx val="1"/>
            <c:bubble3D val="0"/>
            <c:spPr>
              <a:gradFill rotWithShape="1">
                <a:gsLst>
                  <a:gs pos="0">
                    <a:schemeClr val="accent2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2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2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cene3d>
                <a:camera prst="orthographicFront"/>
                <a:lightRig rig="threePt" dir="t"/>
              </a:scene3d>
              <a:sp3d>
                <a:bevelT w="190500" h="38100"/>
              </a:sp3d>
            </c:spPr>
            <c:extLst>
              <c:ext xmlns:c16="http://schemas.microsoft.com/office/drawing/2014/chart" uri="{C3380CC4-5D6E-409C-BE32-E72D297353CC}">
                <c16:uniqueId val="{00000003-77C8-4DC5-9FAC-77CF9E31F642}"/>
              </c:ext>
            </c:extLst>
          </c:dPt>
          <c:dPt>
            <c:idx val="2"/>
            <c:bubble3D val="0"/>
            <c:spPr>
              <a:gradFill rotWithShape="1">
                <a:gsLst>
                  <a:gs pos="0">
                    <a:schemeClr val="accent3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3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3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cene3d>
                <a:camera prst="orthographicFront"/>
                <a:lightRig rig="threePt" dir="t"/>
              </a:scene3d>
              <a:sp3d>
                <a:bevelT w="190500" h="38100"/>
              </a:sp3d>
            </c:spPr>
            <c:extLst>
              <c:ext xmlns:c16="http://schemas.microsoft.com/office/drawing/2014/chart" uri="{C3380CC4-5D6E-409C-BE32-E72D297353CC}">
                <c16:uniqueId val="{00000005-77C8-4DC5-9FAC-77CF9E31F642}"/>
              </c:ext>
            </c:extLst>
          </c:dPt>
          <c:dPt>
            <c:idx val="3"/>
            <c:bubble3D val="0"/>
            <c:spPr>
              <a:gradFill rotWithShape="1">
                <a:gsLst>
                  <a:gs pos="0">
                    <a:schemeClr val="accent4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4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4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cene3d>
                <a:camera prst="orthographicFront"/>
                <a:lightRig rig="threePt" dir="t"/>
              </a:scene3d>
              <a:sp3d>
                <a:bevelT w="190500" h="38100"/>
              </a:sp3d>
            </c:spPr>
            <c:extLst>
              <c:ext xmlns:c16="http://schemas.microsoft.com/office/drawing/2014/chart" uri="{C3380CC4-5D6E-409C-BE32-E72D297353CC}">
                <c16:uniqueId val="{00000007-77C8-4DC5-9FAC-77CF9E31F642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/>
                    </a:solidFill>
                    <a:latin typeface="Arial Narrow" panose="020B0606020202030204" pitchFamily="34" charset="0"/>
                    <a:ea typeface="+mn-ea"/>
                    <a:cs typeface="+mn-cs"/>
                  </a:defRPr>
                </a:pPr>
                <a:endParaRPr lang="es-MX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GENERAL!$H$3:$H$6</c:f>
              <c:strCache>
                <c:ptCount val="4"/>
                <c:pt idx="0">
                  <c:v>Solicitud </c:v>
                </c:pt>
                <c:pt idx="1">
                  <c:v>Autorización </c:v>
                </c:pt>
                <c:pt idx="2">
                  <c:v>Ministración </c:v>
                </c:pt>
                <c:pt idx="3">
                  <c:v>Comprobación</c:v>
                </c:pt>
              </c:strCache>
            </c:strRef>
          </c:cat>
          <c:val>
            <c:numRef>
              <c:f>GENERAL!$I$3:$I$6</c:f>
              <c:numCache>
                <c:formatCode>0%</c:formatCode>
                <c:ptCount val="4"/>
                <c:pt idx="0">
                  <c:v>0.20333333333333301</c:v>
                </c:pt>
                <c:pt idx="1">
                  <c:v>0.10888888888888899</c:v>
                </c:pt>
                <c:pt idx="2">
                  <c:v>0.18</c:v>
                </c:pt>
                <c:pt idx="3">
                  <c:v>0.25777777777777799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77C8-4DC5-9FAC-77CF9E31F642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chemeClr val="tx1"/>
              </a:solidFill>
              <a:latin typeface="Arial Narrow" panose="020B0606020202030204" pitchFamily="34" charset="0"/>
              <a:ea typeface="+mn-ea"/>
              <a:cs typeface="+mn-cs"/>
            </a:defRPr>
          </a:pPr>
          <a:endParaRPr lang="es-MX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MX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44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lt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344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lt1"/>
    </cs:fontRef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8FF4B-7E01-4FF0-BE98-1E2470DAA5A2}" type="datetimeFigureOut">
              <a:rPr lang="es-MX" smtClean="0"/>
              <a:t>09/01/2019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EFD5C-19B2-4B8A-912A-6F7D270B590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144472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8FF4B-7E01-4FF0-BE98-1E2470DAA5A2}" type="datetimeFigureOut">
              <a:rPr lang="es-MX" smtClean="0"/>
              <a:t>09/01/2019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EFD5C-19B2-4B8A-912A-6F7D270B590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511789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8FF4B-7E01-4FF0-BE98-1E2470DAA5A2}" type="datetimeFigureOut">
              <a:rPr lang="es-MX" smtClean="0"/>
              <a:t>09/01/2019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EFD5C-19B2-4B8A-912A-6F7D270B590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366288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8FF4B-7E01-4FF0-BE98-1E2470DAA5A2}" type="datetimeFigureOut">
              <a:rPr lang="es-MX" smtClean="0"/>
              <a:t>09/01/2019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EFD5C-19B2-4B8A-912A-6F7D270B590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042755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8FF4B-7E01-4FF0-BE98-1E2470DAA5A2}" type="datetimeFigureOut">
              <a:rPr lang="es-MX" smtClean="0"/>
              <a:t>09/01/2019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EFD5C-19B2-4B8A-912A-6F7D270B590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314380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8FF4B-7E01-4FF0-BE98-1E2470DAA5A2}" type="datetimeFigureOut">
              <a:rPr lang="es-MX" smtClean="0"/>
              <a:t>09/01/2019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EFD5C-19B2-4B8A-912A-6F7D270B590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204741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8FF4B-7E01-4FF0-BE98-1E2470DAA5A2}" type="datetimeFigureOut">
              <a:rPr lang="es-MX" smtClean="0"/>
              <a:t>09/01/2019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EFD5C-19B2-4B8A-912A-6F7D270B590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520928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8FF4B-7E01-4FF0-BE98-1E2470DAA5A2}" type="datetimeFigureOut">
              <a:rPr lang="es-MX" smtClean="0"/>
              <a:t>09/01/2019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EFD5C-19B2-4B8A-912A-6F7D270B590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262829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8FF4B-7E01-4FF0-BE98-1E2470DAA5A2}" type="datetimeFigureOut">
              <a:rPr lang="es-MX" smtClean="0"/>
              <a:t>09/01/2019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EFD5C-19B2-4B8A-912A-6F7D270B590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401072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8FF4B-7E01-4FF0-BE98-1E2470DAA5A2}" type="datetimeFigureOut">
              <a:rPr lang="es-MX" smtClean="0"/>
              <a:t>09/01/2019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EFD5C-19B2-4B8A-912A-6F7D270B590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036837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8FF4B-7E01-4FF0-BE98-1E2470DAA5A2}" type="datetimeFigureOut">
              <a:rPr lang="es-MX" smtClean="0"/>
              <a:t>09/01/2019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EFD5C-19B2-4B8A-912A-6F7D270B590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102926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28FF4B-7E01-4FF0-BE98-1E2470DAA5A2}" type="datetimeFigureOut">
              <a:rPr lang="es-MX" smtClean="0"/>
              <a:t>09/01/2019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5EFD5C-19B2-4B8A-912A-6F7D270B590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745701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3.xml"/><Relationship Id="rId3" Type="http://schemas.openxmlformats.org/officeDocument/2006/relationships/hyperlink" Target="C&#233;dula%20de%20Seguimiento%20Normativo%20(Internos).xlsx" TargetMode="External"/><Relationship Id="rId7" Type="http://schemas.openxmlformats.org/officeDocument/2006/relationships/hyperlink" Target="Protocolo%20de%20Actuaci&#243;n.xlsx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slide" Target="slide4.xml"/><Relationship Id="rId5" Type="http://schemas.openxmlformats.org/officeDocument/2006/relationships/hyperlink" Target="Matriz%20de%20Normatividad/Matriz%20de%20Normatividad%20Directa.xlsx" TargetMode="External"/><Relationship Id="rId4" Type="http://schemas.openxmlformats.org/officeDocument/2006/relationships/hyperlink" Target="Pasos%20para%20aplicar%20muestra%20estad&#237;stica%20y%20aleatoria.xlsx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2.xml"/><Relationship Id="rId4" Type="http://schemas.openxmlformats.org/officeDocument/2006/relationships/chart" Target="../charts/char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mailto:sfloress@fnd.gob.mx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12192000" cy="6859522"/>
          </a:xfrm>
          <a:prstGeom prst="rect">
            <a:avLst/>
          </a:prstGeom>
        </p:spPr>
      </p:pic>
      <p:sp>
        <p:nvSpPr>
          <p:cNvPr id="3" name="Rectángulo 2"/>
          <p:cNvSpPr/>
          <p:nvPr/>
        </p:nvSpPr>
        <p:spPr>
          <a:xfrm>
            <a:off x="1442575" y="1149679"/>
            <a:ext cx="4067889" cy="646331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altLang="es-MX" sz="3600" b="1" kern="0" dirty="0" smtClean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INTRODUCCIÓN </a:t>
            </a:r>
            <a:endParaRPr lang="es-ES" altLang="es-MX" sz="3600" b="1" kern="0" dirty="0">
              <a:ln>
                <a:solidFill>
                  <a:schemeClr val="accent6">
                    <a:lumMod val="50000"/>
                  </a:schemeClr>
                </a:solidFill>
              </a:ln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anose="020B0502020202020204" pitchFamily="34" charset="0"/>
            </a:endParaRPr>
          </a:p>
        </p:txBody>
      </p:sp>
      <p:sp>
        <p:nvSpPr>
          <p:cNvPr id="4" name="CuadroTexto 3"/>
          <p:cNvSpPr txBox="1"/>
          <p:nvPr/>
        </p:nvSpPr>
        <p:spPr>
          <a:xfrm>
            <a:off x="1343679" y="2461245"/>
            <a:ext cx="9589015" cy="29854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2000" dirty="0" smtClean="0">
                <a:latin typeface="Arial Narrow" panose="020B0606020202030204" pitchFamily="34" charset="0"/>
              </a:rPr>
              <a:t>La Gerencia de Seguimiento Normativo de los Programas de </a:t>
            </a:r>
            <a:r>
              <a:rPr lang="es-MX" sz="2000" smtClean="0">
                <a:latin typeface="Arial Narrow" panose="020B0606020202030204" pitchFamily="34" charset="0"/>
              </a:rPr>
              <a:t>Apoyo realizó </a:t>
            </a:r>
            <a:r>
              <a:rPr lang="es-MX" sz="2000" dirty="0" smtClean="0">
                <a:latin typeface="Arial Narrow" panose="020B0606020202030204" pitchFamily="34" charset="0"/>
              </a:rPr>
              <a:t>una metodología con la finalidad de fortalecer </a:t>
            </a:r>
            <a:r>
              <a:rPr lang="es-MX" sz="2000" dirty="0">
                <a:latin typeface="Arial Narrow" panose="020B0606020202030204" pitchFamily="34" charset="0"/>
              </a:rPr>
              <a:t>los </a:t>
            </a:r>
            <a:r>
              <a:rPr lang="es-MX" sz="2000" dirty="0" smtClean="0">
                <a:latin typeface="Arial Narrow" panose="020B0606020202030204" pitchFamily="34" charset="0"/>
              </a:rPr>
              <a:t>procesos administrativos,  los </a:t>
            </a:r>
            <a:r>
              <a:rPr lang="es-MX" sz="2000" dirty="0">
                <a:latin typeface="Arial Narrow" panose="020B0606020202030204" pitchFamily="34" charset="0"/>
              </a:rPr>
              <a:t>sistemas de </a:t>
            </a:r>
            <a:r>
              <a:rPr lang="es-MX" sz="2000" dirty="0" smtClean="0">
                <a:latin typeface="Arial Narrow" panose="020B0606020202030204" pitchFamily="34" charset="0"/>
              </a:rPr>
              <a:t>control interno, </a:t>
            </a:r>
            <a:r>
              <a:rPr lang="es-MX" sz="2000" dirty="0">
                <a:latin typeface="Arial Narrow" panose="020B0606020202030204" pitchFamily="34" charset="0"/>
              </a:rPr>
              <a:t>las disposiciones </a:t>
            </a:r>
            <a:r>
              <a:rPr lang="es-MX" sz="2000" dirty="0" smtClean="0">
                <a:latin typeface="Arial Narrow" panose="020B0606020202030204" pitchFamily="34" charset="0"/>
              </a:rPr>
              <a:t>legales y normativas, para dar </a:t>
            </a:r>
            <a:r>
              <a:rPr lang="es-MX" sz="2000" dirty="0">
                <a:latin typeface="Arial Narrow" panose="020B0606020202030204" pitchFamily="34" charset="0"/>
              </a:rPr>
              <a:t>cumplimiento </a:t>
            </a:r>
            <a:r>
              <a:rPr lang="es-MX" sz="2000" dirty="0" smtClean="0">
                <a:latin typeface="Arial Narrow" panose="020B0606020202030204" pitchFamily="34" charset="0"/>
              </a:rPr>
              <a:t>a las metas </a:t>
            </a:r>
            <a:r>
              <a:rPr lang="es-MX" sz="2000" dirty="0">
                <a:latin typeface="Arial Narrow" panose="020B0606020202030204" pitchFamily="34" charset="0"/>
              </a:rPr>
              <a:t>y </a:t>
            </a:r>
            <a:r>
              <a:rPr lang="es-MX" sz="2000" dirty="0" smtClean="0">
                <a:latin typeface="Arial Narrow" panose="020B0606020202030204" pitchFamily="34" charset="0"/>
              </a:rPr>
              <a:t>objetivos </a:t>
            </a:r>
            <a:r>
              <a:rPr lang="es-MX" sz="2000" dirty="0">
                <a:latin typeface="Arial Narrow" panose="020B0606020202030204" pitchFamily="34" charset="0"/>
              </a:rPr>
              <a:t>de la </a:t>
            </a:r>
            <a:r>
              <a:rPr lang="es-MX" sz="2000" dirty="0" smtClean="0">
                <a:latin typeface="Arial Narrow" panose="020B0606020202030204" pitchFamily="34" charset="0"/>
              </a:rPr>
              <a:t>Institución, así como reforzar el desempeño de actuación </a:t>
            </a:r>
            <a:r>
              <a:rPr lang="es-MX" sz="2000" dirty="0">
                <a:latin typeface="Arial Narrow" panose="020B0606020202030204" pitchFamily="34" charset="0"/>
              </a:rPr>
              <a:t>de los </a:t>
            </a:r>
            <a:r>
              <a:rPr lang="es-MX" sz="2000" dirty="0" smtClean="0">
                <a:latin typeface="Arial Narrow" panose="020B0606020202030204" pitchFamily="34" charset="0"/>
              </a:rPr>
              <a:t>servidores públicos.</a:t>
            </a:r>
            <a:endParaRPr lang="es-MX" sz="2000" dirty="0">
              <a:latin typeface="Arial Narrow" panose="020B0606020202030204" pitchFamily="34" charset="0"/>
            </a:endParaRPr>
          </a:p>
          <a:p>
            <a:pPr algn="just"/>
            <a:endParaRPr lang="es-MX" sz="2000" dirty="0">
              <a:latin typeface="Arial Narrow" panose="020B0606020202030204" pitchFamily="34" charset="0"/>
            </a:endParaRPr>
          </a:p>
          <a:p>
            <a:pPr algn="just"/>
            <a:r>
              <a:rPr lang="es-MX" sz="2000" dirty="0" smtClean="0">
                <a:latin typeface="Arial Narrow" panose="020B0606020202030204" pitchFamily="34" charset="0"/>
              </a:rPr>
              <a:t>En este sentido se sugiere la metodología en </a:t>
            </a:r>
            <a:r>
              <a:rPr lang="es-MX" sz="2000" dirty="0">
                <a:latin typeface="Arial Narrow" panose="020B0606020202030204" pitchFamily="34" charset="0"/>
              </a:rPr>
              <a:t>carácter preventivo </a:t>
            </a:r>
            <a:r>
              <a:rPr lang="es-MX" sz="2000" dirty="0" smtClean="0">
                <a:latin typeface="Arial Narrow" panose="020B0606020202030204" pitchFamily="34" charset="0"/>
              </a:rPr>
              <a:t>para evitar la recurrencia en las observaciones fiscales, daños y perjuicios federales o al patrimonio de la Institución. </a:t>
            </a:r>
            <a:endParaRPr lang="es-MX" sz="2000" dirty="0">
              <a:latin typeface="Arial Narrow" panose="020B0606020202030204" pitchFamily="34" charset="0"/>
            </a:endParaRPr>
          </a:p>
          <a:p>
            <a:pPr algn="just"/>
            <a:endParaRPr lang="es-MX" sz="2400" dirty="0" smtClean="0">
              <a:latin typeface="Century Gothic" panose="020B0502020202020204" pitchFamily="34" charset="0"/>
            </a:endParaRPr>
          </a:p>
          <a:p>
            <a:pPr algn="just"/>
            <a:endParaRPr lang="es-MX" sz="2400" dirty="0">
              <a:latin typeface="Century Gothic" panose="020B0502020202020204" pitchFamily="34" charset="0"/>
            </a:endParaRPr>
          </a:p>
        </p:txBody>
      </p:sp>
      <p:sp>
        <p:nvSpPr>
          <p:cNvPr id="5" name="3 Flecha izquierda">
            <a:hlinkClick r:id="rId3" action="ppaction://hlinksldjump"/>
          </p:cNvPr>
          <p:cNvSpPr/>
          <p:nvPr/>
        </p:nvSpPr>
        <p:spPr>
          <a:xfrm rot="10800000">
            <a:off x="10876352" y="6295225"/>
            <a:ext cx="399022" cy="384735"/>
          </a:xfrm>
          <a:prstGeom prst="leftArrow">
            <a:avLst>
              <a:gd name="adj1" fmla="val 50000"/>
              <a:gd name="adj2" fmla="val 42972"/>
            </a:avLst>
          </a:prstGeom>
          <a:solidFill>
            <a:schemeClr val="accent6">
              <a:lumMod val="50000"/>
            </a:schemeClr>
          </a:solidFill>
          <a:ln w="38100" cap="flat" cmpd="sng" algn="ctr">
            <a:solidFill>
              <a:sysClr val="window" lastClr="FFFFFF"/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MX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14631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56" y="202"/>
            <a:ext cx="12192000" cy="6859522"/>
          </a:xfrm>
          <a:prstGeom prst="rect">
            <a:avLst/>
          </a:prstGeom>
        </p:spPr>
      </p:pic>
      <p:sp>
        <p:nvSpPr>
          <p:cNvPr id="5" name="Rectángulo 4"/>
          <p:cNvSpPr/>
          <p:nvPr/>
        </p:nvSpPr>
        <p:spPr>
          <a:xfrm>
            <a:off x="1343679" y="1048401"/>
            <a:ext cx="4460920" cy="646331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altLang="es-MX" sz="3600" b="1" kern="0" dirty="0" smtClean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METODOLOGÍA</a:t>
            </a:r>
            <a:endParaRPr lang="es-ES" altLang="es-MX" sz="3600" b="1" kern="0" dirty="0">
              <a:ln>
                <a:solidFill>
                  <a:schemeClr val="accent6">
                    <a:lumMod val="50000"/>
                  </a:schemeClr>
                </a:solidFill>
              </a:ln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anose="020B0502020202020204" pitchFamily="34" charset="0"/>
            </a:endParaRPr>
          </a:p>
        </p:txBody>
      </p:sp>
      <p:grpSp>
        <p:nvGrpSpPr>
          <p:cNvPr id="83" name="Grupo 82"/>
          <p:cNvGrpSpPr/>
          <p:nvPr/>
        </p:nvGrpSpPr>
        <p:grpSpPr>
          <a:xfrm>
            <a:off x="1155044" y="1694732"/>
            <a:ext cx="10049691" cy="4888860"/>
            <a:chOff x="1146655" y="1770617"/>
            <a:chExt cx="10049691" cy="4888860"/>
          </a:xfrm>
        </p:grpSpPr>
        <p:grpSp>
          <p:nvGrpSpPr>
            <p:cNvPr id="6" name="Grupo 5"/>
            <p:cNvGrpSpPr/>
            <p:nvPr/>
          </p:nvGrpSpPr>
          <p:grpSpPr>
            <a:xfrm>
              <a:off x="1146655" y="1770617"/>
              <a:ext cx="10049691" cy="4527867"/>
              <a:chOff x="683568" y="1291536"/>
              <a:chExt cx="8208912" cy="5154090"/>
            </a:xfrm>
          </p:grpSpPr>
          <p:sp>
            <p:nvSpPr>
              <p:cNvPr id="7" name="1761 Rectángulo redondeado"/>
              <p:cNvSpPr/>
              <p:nvPr/>
            </p:nvSpPr>
            <p:spPr>
              <a:xfrm>
                <a:off x="683568" y="2064484"/>
                <a:ext cx="3240359" cy="497210"/>
              </a:xfrm>
              <a:prstGeom prst="roundRect">
                <a:avLst/>
              </a:prstGeom>
              <a:solidFill>
                <a:srgbClr val="005C2A"/>
              </a:soli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p:spPr>
            <p:txBody>
              <a:bodyPr lIns="0" tIns="0" rIns="0" bIns="0"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s-MX" sz="140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entury" panose="02040604050505020304" pitchFamily="18" charset="0"/>
                  <a:ea typeface="+mn-ea"/>
                  <a:cs typeface="Arial" panose="020B0604020202020204" pitchFamily="34" charset="0"/>
                </a:endParaRPr>
              </a:p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s-MX" sz="1300" b="1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entury" panose="02040604050505020304" pitchFamily="18" charset="0"/>
                    <a:ea typeface="+mn-ea"/>
                    <a:cs typeface="Arial" panose="020B0604020202020204" pitchFamily="34" charset="0"/>
                  </a:rPr>
                  <a:t>Determinación de áreas de oportunidad a cargo de la GSNPA</a:t>
                </a:r>
              </a:p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s-MX" sz="140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entury" panose="02040604050505020304" pitchFamily="18" charset="0"/>
                  <a:ea typeface="+mn-ea"/>
                  <a:cs typeface="Arial" panose="020B0604020202020204" pitchFamily="34" charset="0"/>
                </a:endParaRPr>
              </a:p>
            </p:txBody>
          </p:sp>
          <p:grpSp>
            <p:nvGrpSpPr>
              <p:cNvPr id="8" name="Grupo 7"/>
              <p:cNvGrpSpPr/>
              <p:nvPr/>
            </p:nvGrpSpPr>
            <p:grpSpPr>
              <a:xfrm>
                <a:off x="1248444" y="1291536"/>
                <a:ext cx="7644036" cy="5154090"/>
                <a:chOff x="1248444" y="1291536"/>
                <a:chExt cx="7644036" cy="5154090"/>
              </a:xfrm>
            </p:grpSpPr>
            <p:sp>
              <p:nvSpPr>
                <p:cNvPr id="9" name="1761 Rectángulo redondeado"/>
                <p:cNvSpPr/>
                <p:nvPr/>
              </p:nvSpPr>
              <p:spPr>
                <a:xfrm>
                  <a:off x="3101363" y="1291536"/>
                  <a:ext cx="3268714" cy="493014"/>
                </a:xfrm>
                <a:prstGeom prst="roundRect">
                  <a:avLst/>
                </a:prstGeom>
                <a:solidFill>
                  <a:srgbClr val="005C2A"/>
                </a:solidFill>
                <a:ln>
                  <a:noFill/>
                </a:ln>
                <a:effectLst>
                  <a:outerShdw blurRad="40000" dist="23000" dir="5400000" rotWithShape="0">
                    <a:srgbClr val="000000">
                      <a:alpha val="35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threePt" dir="t">
                    <a:rot lat="0" lon="0" rev="1200000"/>
                  </a:lightRig>
                </a:scene3d>
                <a:sp3d>
                  <a:bevelT w="63500" h="25400"/>
                </a:sp3d>
              </p:spPr>
              <p:txBody>
                <a:bodyPr lIns="0" tIns="0" rIns="0" bIns="0"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s-MX" sz="1400" b="1" i="0" u="none" strike="noStrike" kern="0" cap="none" spc="0" normalizeH="0" baseline="0" noProof="0" dirty="0" smtClean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entury" panose="02040604050505020304" pitchFamily="18" charset="0"/>
                      <a:ea typeface="+mn-ea"/>
                      <a:cs typeface="Arial" panose="020B0604020202020204" pitchFamily="34" charset="0"/>
                    </a:rPr>
                    <a:t>Preventiva General</a:t>
                  </a:r>
                </a:p>
              </p:txBody>
            </p:sp>
            <p:sp>
              <p:nvSpPr>
                <p:cNvPr id="10" name="1761 Rectángulo redondeado"/>
                <p:cNvSpPr/>
                <p:nvPr/>
              </p:nvSpPr>
              <p:spPr>
                <a:xfrm>
                  <a:off x="5796136" y="2064484"/>
                  <a:ext cx="3096344" cy="497210"/>
                </a:xfrm>
                <a:prstGeom prst="roundRect">
                  <a:avLst/>
                </a:prstGeom>
                <a:solidFill>
                  <a:srgbClr val="005C2A"/>
                </a:solidFill>
                <a:ln>
                  <a:noFill/>
                </a:ln>
                <a:effectLst>
                  <a:outerShdw blurRad="40000" dist="23000" dir="5400000" rotWithShape="0">
                    <a:srgbClr val="000000">
                      <a:alpha val="35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threePt" dir="t">
                    <a:rot lat="0" lon="0" rev="1200000"/>
                  </a:lightRig>
                </a:scene3d>
                <a:sp3d>
                  <a:bevelT w="63500" h="25400"/>
                </a:sp3d>
              </p:spPr>
              <p:txBody>
                <a:bodyPr lIns="0" tIns="0" rIns="0" bIns="0"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s-MX" sz="1300" b="1" i="0" u="none" strike="noStrike" kern="0" cap="none" spc="0" normalizeH="0" baseline="0" noProof="0" dirty="0" smtClean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entury" panose="02040604050505020304" pitchFamily="18" charset="0"/>
                      <a:ea typeface="+mn-ea"/>
                      <a:cs typeface="Arial" panose="020B0604020202020204" pitchFamily="34" charset="0"/>
                    </a:rPr>
                    <a:t>Corrección de áreas de oportunidad a cargo de las GRFPN</a:t>
                  </a:r>
                </a:p>
              </p:txBody>
            </p:sp>
            <p:grpSp>
              <p:nvGrpSpPr>
                <p:cNvPr id="11" name="Grupo 10"/>
                <p:cNvGrpSpPr/>
                <p:nvPr/>
              </p:nvGrpSpPr>
              <p:grpSpPr>
                <a:xfrm>
                  <a:off x="1248444" y="2615979"/>
                  <a:ext cx="2031581" cy="3829647"/>
                  <a:chOff x="816396" y="2615979"/>
                  <a:chExt cx="2031581" cy="3829647"/>
                </a:xfrm>
              </p:grpSpPr>
              <p:sp>
                <p:nvSpPr>
                  <p:cNvPr id="31" name="1761 Rectángulo redondeado"/>
                  <p:cNvSpPr/>
                  <p:nvPr/>
                </p:nvSpPr>
                <p:spPr>
                  <a:xfrm>
                    <a:off x="1043332" y="5247835"/>
                    <a:ext cx="1804643" cy="557142"/>
                  </a:xfrm>
                  <a:prstGeom prst="roundRect">
                    <a:avLst/>
                  </a:prstGeom>
                  <a:ln w="38100" cmpd="dbl">
                    <a:solidFill>
                      <a:schemeClr val="accent6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6"/>
                  </a:lnRef>
                  <a:fillRef idx="1">
                    <a:schemeClr val="lt1"/>
                  </a:fillRef>
                  <a:effectRef idx="0">
                    <a:schemeClr val="accent6"/>
                  </a:effectRef>
                  <a:fontRef idx="minor">
                    <a:schemeClr val="dk1"/>
                  </a:fontRef>
                </p:style>
                <p:txBody>
                  <a:bodyPr wrap="square" lIns="0" tIns="0" rIns="0" bIns="0" rtlCol="0" anchor="ctr" anchorCtr="0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s-MX" sz="900" b="1" i="0" u="none" strike="noStrike" kern="0" cap="none" spc="0" normalizeH="0" baseline="0" noProof="0" dirty="0" smtClean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entury" panose="02040604050505020304" pitchFamily="18" charset="0"/>
                      <a:ea typeface="+mn-ea"/>
                      <a:cs typeface="Arial" panose="020B0604020202020204" pitchFamily="34" charset="0"/>
                    </a:endParaRPr>
                  </a:p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s-MX" sz="1000" b="1" i="0" u="none" strike="noStrike" kern="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entury" panose="02040604050505020304" pitchFamily="18" charset="0"/>
                        <a:ea typeface="+mn-ea"/>
                        <a:cs typeface="Arial" panose="020B0604020202020204" pitchFamily="34" charset="0"/>
                      </a:rPr>
                      <a:t>Identificar las áreas de oportunidad mediante la </a:t>
                    </a:r>
                    <a:r>
                      <a:rPr kumimoji="0" lang="es-MX" sz="1000" b="1" i="0" u="none" strike="noStrike" kern="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entury" panose="02040604050505020304" pitchFamily="18" charset="0"/>
                        <a:ea typeface="+mn-ea"/>
                        <a:cs typeface="Arial" panose="020B0604020202020204" pitchFamily="34" charset="0"/>
                        <a:hlinkClick r:id="rId3" action="ppaction://hlinkfile"/>
                      </a:rPr>
                      <a:t>*Cedula de Seguimiento</a:t>
                    </a:r>
                    <a:r>
                      <a:rPr kumimoji="0" lang="es-MX" sz="1000" b="1" i="0" u="none" strike="noStrike" kern="0" cap="none" spc="0" normalizeH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entury" panose="02040604050505020304" pitchFamily="18" charset="0"/>
                        <a:ea typeface="+mn-ea"/>
                        <a:cs typeface="Arial" panose="020B0604020202020204" pitchFamily="34" charset="0"/>
                        <a:hlinkClick r:id="rId3" action="ppaction://hlinkfile"/>
                      </a:rPr>
                      <a:t> Normativo.</a:t>
                    </a:r>
                    <a:endParaRPr kumimoji="0" lang="es-MX" sz="1000" b="1" i="0" u="none" strike="noStrike" kern="0" cap="none" spc="0" normalizeH="0" baseline="0" noProof="0" dirty="0" smtClean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entury" panose="02040604050505020304" pitchFamily="18" charset="0"/>
                      <a:ea typeface="+mn-ea"/>
                      <a:cs typeface="Arial" panose="020B0604020202020204" pitchFamily="34" charset="0"/>
                    </a:endParaRPr>
                  </a:p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s-MX" sz="1000" b="1" i="0" u="none" strike="noStrike" kern="0" cap="none" spc="0" normalizeH="0" baseline="0" noProof="0" dirty="0" smtClean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entury" panose="02040604050505020304" pitchFamily="18" charset="0"/>
                      <a:ea typeface="+mn-ea"/>
                      <a:cs typeface="Arial" panose="020B0604020202020204" pitchFamily="34" charset="0"/>
                    </a:endParaRPr>
                  </a:p>
                </p:txBody>
              </p:sp>
              <p:grpSp>
                <p:nvGrpSpPr>
                  <p:cNvPr id="32" name="Grupo 31"/>
                  <p:cNvGrpSpPr/>
                  <p:nvPr/>
                </p:nvGrpSpPr>
                <p:grpSpPr>
                  <a:xfrm>
                    <a:off x="816396" y="2615979"/>
                    <a:ext cx="2031581" cy="3829647"/>
                    <a:chOff x="816396" y="2679593"/>
                    <a:chExt cx="2031581" cy="3829647"/>
                  </a:xfrm>
                </p:grpSpPr>
                <p:cxnSp>
                  <p:nvCxnSpPr>
                    <p:cNvPr id="33" name="Conector angular 32"/>
                    <p:cNvCxnSpPr/>
                    <p:nvPr/>
                  </p:nvCxnSpPr>
                  <p:spPr>
                    <a:xfrm rot="16200000" flipH="1">
                      <a:off x="669206" y="5121023"/>
                      <a:ext cx="528219" cy="215118"/>
                    </a:xfrm>
                    <a:prstGeom prst="bentConnector2">
                      <a:avLst/>
                    </a:prstGeom>
                    <a:noFill/>
                    <a:ln w="9525" cap="flat" cmpd="sng" algn="ctr">
                      <a:solidFill>
                        <a:sysClr val="windowText" lastClr="000000"/>
                      </a:solidFill>
                      <a:prstDash val="solid"/>
                    </a:ln>
                    <a:effectLst/>
                  </p:spPr>
                </p:cxnSp>
                <p:sp>
                  <p:nvSpPr>
                    <p:cNvPr id="34" name="1761 Rectángulo redondeado"/>
                    <p:cNvSpPr/>
                    <p:nvPr/>
                  </p:nvSpPr>
                  <p:spPr>
                    <a:xfrm>
                      <a:off x="816396" y="2679593"/>
                      <a:ext cx="2031581" cy="584458"/>
                    </a:xfrm>
                    <a:prstGeom prst="roundRect">
                      <a:avLst/>
                    </a:prstGeom>
                    <a:ln w="38100" cmpd="dbl">
                      <a:solidFill>
                        <a:schemeClr val="accent6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6"/>
                    </a:lnRef>
                    <a:fillRef idx="1">
                      <a:schemeClr val="lt1"/>
                    </a:fillRef>
                    <a:effectRef idx="0">
                      <a:schemeClr val="accent6"/>
                    </a:effectRef>
                    <a:fontRef idx="minor">
                      <a:schemeClr val="dk1"/>
                    </a:fontRef>
                  </p:style>
                  <p:txBody>
                    <a:bodyPr lIns="0" tIns="0" rIns="0" bIns="0" rtlCol="0" anchor="ctr"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200" b="1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" panose="02040604050505020304" pitchFamily="18" charset="0"/>
                          <a:ea typeface="+mn-ea"/>
                          <a:cs typeface="Arial" panose="020B0604020202020204" pitchFamily="34" charset="0"/>
                        </a:rPr>
                        <a:t>Revisión de solicitudes pagadas del ejercicio inmediato anterior </a:t>
                      </a:r>
                    </a:p>
                  </p:txBody>
                </p:sp>
                <p:grpSp>
                  <p:nvGrpSpPr>
                    <p:cNvPr id="35" name="Grupo 34"/>
                    <p:cNvGrpSpPr/>
                    <p:nvPr/>
                  </p:nvGrpSpPr>
                  <p:grpSpPr>
                    <a:xfrm>
                      <a:off x="820316" y="3330371"/>
                      <a:ext cx="2027659" cy="1935693"/>
                      <a:chOff x="1397826" y="2693446"/>
                      <a:chExt cx="2250887" cy="2591313"/>
                    </a:xfrm>
                  </p:grpSpPr>
                  <p:grpSp>
                    <p:nvGrpSpPr>
                      <p:cNvPr id="39" name="Grupo 38"/>
                      <p:cNvGrpSpPr/>
                      <p:nvPr/>
                    </p:nvGrpSpPr>
                    <p:grpSpPr>
                      <a:xfrm>
                        <a:off x="1621449" y="2693446"/>
                        <a:ext cx="2027264" cy="2591313"/>
                        <a:chOff x="1621449" y="2693446"/>
                        <a:chExt cx="2027264" cy="2591313"/>
                      </a:xfrm>
                    </p:grpSpPr>
                    <p:sp>
                      <p:nvSpPr>
                        <p:cNvPr id="43" name="1761 Rectángulo redondeado"/>
                        <p:cNvSpPr/>
                        <p:nvPr/>
                      </p:nvSpPr>
                      <p:spPr>
                        <a:xfrm>
                          <a:off x="1623818" y="2693446"/>
                          <a:ext cx="2024894" cy="410246"/>
                        </a:xfrm>
                        <a:prstGeom prst="roundRect">
                          <a:avLst/>
                        </a:prstGeom>
                        <a:ln w="38100" cmpd="dbl">
                          <a:solidFill>
                            <a:schemeClr val="accent6">
                              <a:lumMod val="75000"/>
                            </a:schemeClr>
                          </a:solidFill>
                        </a:ln>
                      </p:spPr>
                      <p:style>
                        <a:lnRef idx="2">
                          <a:schemeClr val="accent6"/>
                        </a:lnRef>
                        <a:fillRef idx="1">
                          <a:schemeClr val="lt1"/>
                        </a:fillRef>
                        <a:effectRef idx="0">
                          <a:schemeClr val="accent6"/>
                        </a:effectRef>
                        <a:fontRef idx="minor">
                          <a:schemeClr val="dk1"/>
                        </a:fontRef>
                      </p:style>
                      <p:txBody>
                        <a:bodyPr wrap="square" lIns="0" tIns="0" rIns="0" bIns="0" rtlCol="0" anchor="ctr" anchorCtr="0"/>
                        <a:lstStyle/>
                        <a:p>
                          <a:pPr marL="0" marR="0" lvl="0" indent="0" algn="ctr" defTabSz="91440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kumimoji="0" lang="es-MX" sz="1000" b="1" i="0" u="none" strike="noStrike" kern="0" cap="none" spc="0" normalizeH="0" baseline="0" noProof="0" dirty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entury" panose="02040604050505020304" pitchFamily="18" charset="0"/>
                            <a:ea typeface="+mn-ea"/>
                            <a:cs typeface="Arial" panose="020B0604020202020204" pitchFamily="34" charset="0"/>
                          </a:endParaRPr>
                        </a:p>
                        <a:p>
                          <a:pPr marL="0" marR="0" lvl="0" indent="0" algn="ctr" defTabSz="91440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0" lang="es-MX" sz="1000" b="1" i="0" u="none" strike="noStrike" kern="0" cap="none" spc="0" normalizeH="0" baseline="0" noProof="0" dirty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entury" panose="02040604050505020304" pitchFamily="18" charset="0"/>
                              <a:ea typeface="+mn-ea"/>
                              <a:cs typeface="Arial" panose="020B0604020202020204" pitchFamily="34" charset="0"/>
                              <a:hlinkClick r:id="rId4" action="ppaction://hlinkfile"/>
                            </a:rPr>
                            <a:t>*Seleccionar Muestra</a:t>
                          </a:r>
                          <a:r>
                            <a:rPr kumimoji="0" lang="es-MX" sz="1000" b="1" i="0" u="none" strike="noStrike" kern="0" cap="none" spc="0" normalizeH="0" baseline="0" noProof="0" dirty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entury" panose="02040604050505020304" pitchFamily="18" charset="0"/>
                              <a:ea typeface="+mn-ea"/>
                              <a:cs typeface="Arial" panose="020B0604020202020204" pitchFamily="34" charset="0"/>
                            </a:rPr>
                            <a:t>. </a:t>
                          </a:r>
                        </a:p>
                        <a:p>
                          <a:pPr marL="0" marR="0" lvl="0" indent="0" algn="ctr" defTabSz="91440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kumimoji="0" lang="es-MX" sz="1000" b="1" i="0" u="none" strike="noStrike" kern="0" cap="none" spc="0" normalizeH="0" baseline="0" noProof="0" dirty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entury" panose="02040604050505020304" pitchFamily="18" charset="0"/>
                            <a:ea typeface="+mn-ea"/>
                            <a:cs typeface="Arial" panose="020B0604020202020204" pitchFamily="34" charset="0"/>
                          </a:endParaRPr>
                        </a:p>
                      </p:txBody>
                    </p:sp>
                    <p:sp>
                      <p:nvSpPr>
                        <p:cNvPr id="44" name="1761 Rectángulo redondeado"/>
                        <p:cNvSpPr/>
                        <p:nvPr/>
                      </p:nvSpPr>
                      <p:spPr>
                        <a:xfrm>
                          <a:off x="1621449" y="3736009"/>
                          <a:ext cx="2027263" cy="661467"/>
                        </a:xfrm>
                        <a:prstGeom prst="roundRect">
                          <a:avLst/>
                        </a:prstGeom>
                        <a:ln w="38100" cmpd="dbl">
                          <a:solidFill>
                            <a:schemeClr val="accent6">
                              <a:lumMod val="75000"/>
                            </a:schemeClr>
                          </a:solidFill>
                        </a:ln>
                      </p:spPr>
                      <p:style>
                        <a:lnRef idx="2">
                          <a:schemeClr val="accent6"/>
                        </a:lnRef>
                        <a:fillRef idx="1">
                          <a:schemeClr val="lt1"/>
                        </a:fillRef>
                        <a:effectRef idx="0">
                          <a:schemeClr val="accent6"/>
                        </a:effectRef>
                        <a:fontRef idx="minor">
                          <a:schemeClr val="dk1"/>
                        </a:fontRef>
                      </p:style>
                      <p:txBody>
                        <a:bodyPr wrap="square" lIns="0" tIns="0" rIns="0" bIns="0" rtlCol="0" anchor="ctr" anchorCtr="0"/>
                        <a:lstStyle/>
                        <a:p>
                          <a:pPr marL="0" marR="0" lvl="0" indent="0" algn="ctr" defTabSz="91440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kumimoji="0" lang="es-MX" sz="1000" b="1" i="0" u="none" strike="noStrike" kern="0" cap="none" spc="0" normalizeH="0" baseline="0" noProof="0" dirty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entury" panose="02040604050505020304" pitchFamily="18" charset="0"/>
                            <a:ea typeface="+mn-ea"/>
                            <a:cs typeface="Arial" panose="020B0604020202020204" pitchFamily="34" charset="0"/>
                          </a:endParaRPr>
                        </a:p>
                        <a:p>
                          <a:pPr marL="0" marR="0" lvl="0" indent="0" algn="ctr" defTabSz="914400" eaLnBrk="1" fontAlgn="auto" latinLnBrk="0" hangingPunct="1">
                            <a:lnSpc>
                              <a:spcPct val="8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0" lang="es-MX" sz="1000" b="1" i="0" u="none" strike="noStrike" kern="0" cap="none" spc="0" normalizeH="0" baseline="0" noProof="0" dirty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entury" panose="02040604050505020304" pitchFamily="18" charset="0"/>
                              <a:ea typeface="+mn-ea"/>
                              <a:cs typeface="Arial" panose="020B0604020202020204" pitchFamily="34" charset="0"/>
                            </a:rPr>
                            <a:t>Verificar que el expediente cuente con la información solicitada en el check </a:t>
                          </a:r>
                          <a:r>
                            <a:rPr kumimoji="0" lang="es-MX" sz="1000" b="1" i="0" u="none" strike="noStrike" kern="0" cap="none" spc="0" normalizeH="0" baseline="0" noProof="0" dirty="0" err="1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entury" panose="02040604050505020304" pitchFamily="18" charset="0"/>
                              <a:ea typeface="+mn-ea"/>
                              <a:cs typeface="Arial" panose="020B0604020202020204" pitchFamily="34" charset="0"/>
                            </a:rPr>
                            <a:t>list</a:t>
                          </a:r>
                          <a:r>
                            <a:rPr kumimoji="0" lang="es-MX" sz="1000" b="1" i="0" u="none" strike="noStrike" kern="0" cap="none" spc="0" normalizeH="0" baseline="0" noProof="0" dirty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entury" panose="02040604050505020304" pitchFamily="18" charset="0"/>
                              <a:ea typeface="+mn-ea"/>
                              <a:cs typeface="Arial" panose="020B0604020202020204" pitchFamily="34" charset="0"/>
                            </a:rPr>
                            <a:t> y la normatividad</a:t>
                          </a:r>
                        </a:p>
                        <a:p>
                          <a:pPr marL="0" marR="0" lvl="0" indent="0" algn="ctr" defTabSz="91440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kumimoji="0" lang="es-MX" sz="1000" b="1" i="0" u="none" strike="noStrike" kern="0" cap="none" spc="0" normalizeH="0" baseline="0" noProof="0" dirty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entury" panose="02040604050505020304" pitchFamily="18" charset="0"/>
                            <a:ea typeface="+mn-ea"/>
                            <a:cs typeface="Arial" panose="020B0604020202020204" pitchFamily="34" charset="0"/>
                          </a:endParaRPr>
                        </a:p>
                      </p:txBody>
                    </p:sp>
                    <p:sp>
                      <p:nvSpPr>
                        <p:cNvPr id="45" name="1761 Rectángulo redondeado"/>
                        <p:cNvSpPr/>
                        <p:nvPr/>
                      </p:nvSpPr>
                      <p:spPr>
                        <a:xfrm>
                          <a:off x="1630214" y="4498907"/>
                          <a:ext cx="2018499" cy="785852"/>
                        </a:xfrm>
                        <a:prstGeom prst="roundRect">
                          <a:avLst/>
                        </a:prstGeom>
                        <a:ln w="38100" cmpd="dbl">
                          <a:solidFill>
                            <a:schemeClr val="accent6">
                              <a:lumMod val="75000"/>
                            </a:schemeClr>
                          </a:solidFill>
                        </a:ln>
                      </p:spPr>
                      <p:style>
                        <a:lnRef idx="2">
                          <a:schemeClr val="accent6"/>
                        </a:lnRef>
                        <a:fillRef idx="1">
                          <a:schemeClr val="lt1"/>
                        </a:fillRef>
                        <a:effectRef idx="0">
                          <a:schemeClr val="accent6"/>
                        </a:effectRef>
                        <a:fontRef idx="minor">
                          <a:schemeClr val="dk1"/>
                        </a:fontRef>
                      </p:style>
                      <p:txBody>
                        <a:bodyPr wrap="square" lIns="0" tIns="0" rIns="0" bIns="0" rtlCol="0" anchor="ctr" anchorCtr="0"/>
                        <a:lstStyle/>
                        <a:p>
                          <a:pPr marL="0" marR="0" lvl="0" indent="0" algn="ctr" defTabSz="91440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kumimoji="0" lang="es-MX" sz="1000" b="1" i="0" u="none" strike="noStrike" kern="0" cap="none" spc="0" normalizeH="0" baseline="0" noProof="0" dirty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entury" panose="02040604050505020304" pitchFamily="18" charset="0"/>
                            <a:ea typeface="+mn-ea"/>
                            <a:cs typeface="Arial" panose="020B0604020202020204" pitchFamily="34" charset="0"/>
                          </a:endParaRPr>
                        </a:p>
                        <a:p>
                          <a:pPr marL="0" marR="0" lvl="0" indent="0" algn="ctr" defTabSz="91440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0" lang="es-MX" sz="1000" b="1" i="0" u="none" strike="noStrike" kern="0" cap="none" spc="0" normalizeH="0" baseline="0" noProof="0" dirty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entury" panose="02040604050505020304" pitchFamily="18" charset="0"/>
                              <a:ea typeface="+mn-ea"/>
                              <a:cs typeface="Arial" panose="020B0604020202020204" pitchFamily="34" charset="0"/>
                            </a:rPr>
                            <a:t>Utilizar la herramienta electrónica (*</a:t>
                          </a:r>
                          <a:r>
                            <a:rPr kumimoji="0" lang="es-MX" sz="1000" b="1" i="0" u="none" strike="noStrike" kern="0" cap="none" spc="0" normalizeH="0" baseline="0" noProof="0" dirty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entury" panose="02040604050505020304" pitchFamily="18" charset="0"/>
                              <a:ea typeface="+mn-ea"/>
                              <a:cs typeface="Arial" panose="020B0604020202020204" pitchFamily="34" charset="0"/>
                              <a:hlinkClick r:id="rId5" action="ppaction://hlinkfile"/>
                            </a:rPr>
                            <a:t>Matriz de Normatividad</a:t>
                          </a:r>
                          <a:r>
                            <a:rPr kumimoji="0" lang="es-MX" sz="1000" b="1" i="0" u="none" strike="noStrike" kern="0" cap="none" spc="0" normalizeH="0" baseline="0" noProof="0" dirty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entury" panose="02040604050505020304" pitchFamily="18" charset="0"/>
                              <a:ea typeface="+mn-ea"/>
                              <a:cs typeface="Arial" panose="020B0604020202020204" pitchFamily="34" charset="0"/>
                            </a:rPr>
                            <a:t>), para verificar la Normatividad  </a:t>
                          </a:r>
                        </a:p>
                        <a:p>
                          <a:pPr marL="0" marR="0" lvl="0" indent="0" algn="ctr" defTabSz="91440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kumimoji="0" lang="es-MX" sz="1000" b="1" i="0" u="none" strike="noStrike" kern="0" cap="none" spc="0" normalizeH="0" baseline="0" noProof="0" dirty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entury" panose="02040604050505020304" pitchFamily="18" charset="0"/>
                            <a:ea typeface="+mn-ea"/>
                            <a:cs typeface="Arial" panose="020B0604020202020204" pitchFamily="34" charset="0"/>
                          </a:endParaRPr>
                        </a:p>
                      </p:txBody>
                    </p:sp>
                    <p:sp>
                      <p:nvSpPr>
                        <p:cNvPr id="46" name="1761 Rectángulo redondeado"/>
                        <p:cNvSpPr/>
                        <p:nvPr/>
                      </p:nvSpPr>
                      <p:spPr>
                        <a:xfrm>
                          <a:off x="1630214" y="3214039"/>
                          <a:ext cx="2018498" cy="410246"/>
                        </a:xfrm>
                        <a:prstGeom prst="roundRect">
                          <a:avLst/>
                        </a:prstGeom>
                        <a:ln w="38100" cmpd="dbl">
                          <a:solidFill>
                            <a:schemeClr val="accent6">
                              <a:lumMod val="75000"/>
                            </a:schemeClr>
                          </a:solidFill>
                        </a:ln>
                      </p:spPr>
                      <p:style>
                        <a:lnRef idx="2">
                          <a:schemeClr val="accent6"/>
                        </a:lnRef>
                        <a:fillRef idx="1">
                          <a:schemeClr val="lt1"/>
                        </a:fillRef>
                        <a:effectRef idx="0">
                          <a:schemeClr val="accent6"/>
                        </a:effectRef>
                        <a:fontRef idx="minor">
                          <a:schemeClr val="dk1"/>
                        </a:fontRef>
                      </p:style>
                      <p:txBody>
                        <a:bodyPr wrap="square" lIns="0" tIns="0" rIns="0" bIns="0" rtlCol="0" anchor="ctr" anchorCtr="0"/>
                        <a:lstStyle/>
                        <a:p>
                          <a:pPr marL="0" marR="0" lvl="0" indent="0" algn="ctr" defTabSz="91440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kumimoji="0" lang="es-MX" sz="1000" b="1" i="0" u="none" strike="noStrike" kern="0" cap="none" spc="0" normalizeH="0" baseline="0" noProof="0" dirty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entury" panose="02040604050505020304" pitchFamily="18" charset="0"/>
                            <a:ea typeface="+mn-ea"/>
                            <a:cs typeface="Arial" panose="020B0604020202020204" pitchFamily="34" charset="0"/>
                          </a:endParaRPr>
                        </a:p>
                        <a:p>
                          <a:pPr lvl="0" algn="ctr">
                            <a:lnSpc>
                              <a:spcPct val="80000"/>
                            </a:lnSpc>
                            <a:defRPr/>
                          </a:pPr>
                          <a:r>
                            <a:rPr kumimoji="0" lang="es-MX" sz="1000" b="1" i="0" u="none" strike="noStrike" kern="0" cap="none" spc="0" normalizeH="0" baseline="0" noProof="0" dirty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entury" panose="02040604050505020304" pitchFamily="18" charset="0"/>
                              <a:ea typeface="+mn-ea"/>
                              <a:cs typeface="Arial" panose="020B0604020202020204" pitchFamily="34" charset="0"/>
                            </a:rPr>
                            <a:t>Identificar la </a:t>
                          </a:r>
                          <a:r>
                            <a:rPr lang="es-MX" sz="1000" b="1" kern="0" dirty="0" smtClean="0">
                              <a:solidFill>
                                <a:prstClr val="black"/>
                              </a:solidFill>
                              <a:latin typeface="Century" panose="02040604050505020304" pitchFamily="18" charset="0"/>
                              <a:cs typeface="Arial" panose="020B0604020202020204" pitchFamily="34" charset="0"/>
                            </a:rPr>
                            <a:t>normativa y el </a:t>
                          </a:r>
                          <a:r>
                            <a:rPr kumimoji="0" lang="es-MX" sz="1000" b="1" i="0" u="none" strike="noStrike" kern="0" cap="none" spc="0" normalizeH="0" baseline="0" noProof="0" dirty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entury" panose="02040604050505020304" pitchFamily="18" charset="0"/>
                              <a:ea typeface="+mn-ea"/>
                              <a:cs typeface="Arial" panose="020B0604020202020204" pitchFamily="34" charset="0"/>
                            </a:rPr>
                            <a:t>check </a:t>
                          </a:r>
                          <a:r>
                            <a:rPr kumimoji="0" lang="es-MX" sz="1000" b="1" i="0" u="none" strike="noStrike" kern="0" cap="none" spc="0" normalizeH="0" baseline="0" noProof="0" dirty="0" err="1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entury" panose="02040604050505020304" pitchFamily="18" charset="0"/>
                              <a:ea typeface="+mn-ea"/>
                              <a:cs typeface="Arial" panose="020B0604020202020204" pitchFamily="34" charset="0"/>
                            </a:rPr>
                            <a:t>list</a:t>
                          </a:r>
                          <a:r>
                            <a:rPr kumimoji="0" lang="es-MX" sz="1000" b="1" i="0" u="none" strike="noStrike" kern="0" cap="none" spc="0" normalizeH="0" baseline="0" noProof="0" dirty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entury" panose="02040604050505020304" pitchFamily="18" charset="0"/>
                              <a:ea typeface="+mn-ea"/>
                              <a:cs typeface="Arial" panose="020B0604020202020204" pitchFamily="34" charset="0"/>
                            </a:rPr>
                            <a:t> del apoyo/incentivo</a:t>
                          </a:r>
                        </a:p>
                        <a:p>
                          <a:pPr marL="0" marR="0" lvl="0" indent="0" algn="ctr" defTabSz="91440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kumimoji="0" lang="es-MX" sz="1000" b="1" i="0" u="none" strike="noStrike" kern="0" cap="none" spc="0" normalizeH="0" baseline="0" noProof="0" dirty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entury" panose="02040604050505020304" pitchFamily="18" charset="0"/>
                            <a:ea typeface="+mn-ea"/>
                            <a:cs typeface="Arial" panose="020B0604020202020204" pitchFamily="34" charset="0"/>
                          </a:endParaRPr>
                        </a:p>
                      </p:txBody>
                    </p:sp>
                  </p:grpSp>
                  <p:cxnSp>
                    <p:nvCxnSpPr>
                      <p:cNvPr id="40" name="Conector angular 39"/>
                      <p:cNvCxnSpPr/>
                      <p:nvPr/>
                    </p:nvCxnSpPr>
                    <p:spPr>
                      <a:xfrm rot="16200000" flipH="1">
                        <a:off x="1258618" y="3230193"/>
                        <a:ext cx="502044" cy="221411"/>
                      </a:xfrm>
                      <a:prstGeom prst="bentConnector2">
                        <a:avLst/>
                      </a:prstGeom>
                      <a:noFill/>
                      <a:ln w="9525" cap="flat" cmpd="sng" algn="ctr">
                        <a:solidFill>
                          <a:sysClr val="windowText" lastClr="000000"/>
                        </a:solidFill>
                        <a:prstDash val="solid"/>
                      </a:ln>
                      <a:effectLst/>
                    </p:spPr>
                  </p:cxnSp>
                  <p:cxnSp>
                    <p:nvCxnSpPr>
                      <p:cNvPr id="41" name="Conector angular 40"/>
                      <p:cNvCxnSpPr>
                        <a:endCxn id="44" idx="1"/>
                      </p:cNvCxnSpPr>
                      <p:nvPr/>
                    </p:nvCxnSpPr>
                    <p:spPr>
                      <a:xfrm rot="16200000" flipH="1">
                        <a:off x="1196109" y="3641403"/>
                        <a:ext cx="627057" cy="223623"/>
                      </a:xfrm>
                      <a:prstGeom prst="bentConnector2">
                        <a:avLst/>
                      </a:prstGeom>
                      <a:noFill/>
                      <a:ln w="9525" cap="flat" cmpd="sng" algn="ctr">
                        <a:solidFill>
                          <a:sysClr val="windowText" lastClr="000000"/>
                        </a:solidFill>
                        <a:prstDash val="solid"/>
                      </a:ln>
                      <a:effectLst/>
                    </p:spPr>
                  </p:cxnSp>
                  <p:cxnSp>
                    <p:nvCxnSpPr>
                      <p:cNvPr id="42" name="Conector angular 41"/>
                      <p:cNvCxnSpPr/>
                      <p:nvPr/>
                    </p:nvCxnSpPr>
                    <p:spPr>
                      <a:xfrm rot="16200000" flipH="1">
                        <a:off x="1117548" y="4369440"/>
                        <a:ext cx="805983" cy="238804"/>
                      </a:xfrm>
                      <a:prstGeom prst="bentConnector2">
                        <a:avLst/>
                      </a:prstGeom>
                      <a:noFill/>
                      <a:ln w="9525" cap="flat" cmpd="sng" algn="ctr">
                        <a:solidFill>
                          <a:sysClr val="windowText" lastClr="000000"/>
                        </a:solidFill>
                        <a:prstDash val="solid"/>
                      </a:ln>
                      <a:effectLst/>
                    </p:spPr>
                  </p:cxnSp>
                </p:grpSp>
                <p:sp>
                  <p:nvSpPr>
                    <p:cNvPr id="36" name="1761 Rectángulo redondeado"/>
                    <p:cNvSpPr/>
                    <p:nvPr/>
                  </p:nvSpPr>
                  <p:spPr>
                    <a:xfrm>
                      <a:off x="1052872" y="5877271"/>
                      <a:ext cx="1795104" cy="631969"/>
                    </a:xfrm>
                    <a:prstGeom prst="roundRect">
                      <a:avLst/>
                    </a:prstGeom>
                    <a:ln w="38100" cmpd="dbl">
                      <a:solidFill>
                        <a:schemeClr val="accent6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6"/>
                    </a:lnRef>
                    <a:fillRef idx="1">
                      <a:schemeClr val="lt1"/>
                    </a:fillRef>
                    <a:effectRef idx="0">
                      <a:schemeClr val="accent6"/>
                    </a:effectRef>
                    <a:fontRef idx="minor">
                      <a:schemeClr val="dk1"/>
                    </a:fontRef>
                  </p:style>
                  <p:txBody>
                    <a:bodyPr wrap="square" lIns="0" tIns="0" rIns="0" bIns="0" rtlCol="0" anchor="ctr" anchorCtr="0"/>
                    <a:lstStyle/>
                    <a:p>
                      <a:pPr lvl="0" algn="ctr">
                        <a:lnSpc>
                          <a:spcPct val="80000"/>
                        </a:lnSpc>
                        <a:defRPr/>
                      </a:pPr>
                      <a:endParaRPr lang="es-MX" sz="1000" b="1" kern="0" dirty="0" smtClean="0">
                        <a:solidFill>
                          <a:prstClr val="black"/>
                        </a:solidFill>
                        <a:latin typeface="Century" panose="02040604050505020304" pitchFamily="18" charset="0"/>
                        <a:cs typeface="Arial" panose="020B0604020202020204" pitchFamily="34" charset="0"/>
                      </a:endParaRPr>
                    </a:p>
                    <a:p>
                      <a:pPr lvl="0" algn="ctr">
                        <a:lnSpc>
                          <a:spcPct val="80000"/>
                        </a:lnSpc>
                        <a:defRPr/>
                      </a:pPr>
                      <a:endParaRPr lang="es-MX" sz="1000" b="1" kern="0" dirty="0" smtClean="0">
                        <a:solidFill>
                          <a:prstClr val="black"/>
                        </a:solidFill>
                        <a:latin typeface="Century" panose="02040604050505020304" pitchFamily="18" charset="0"/>
                        <a:cs typeface="Arial" panose="020B0604020202020204" pitchFamily="34" charset="0"/>
                      </a:endParaRPr>
                    </a:p>
                    <a:p>
                      <a:pPr lvl="0" algn="ctr">
                        <a:lnSpc>
                          <a:spcPct val="80000"/>
                        </a:lnSpc>
                        <a:defRPr/>
                      </a:pPr>
                      <a:r>
                        <a:rPr lang="es-MX" sz="1000" b="1" kern="0" dirty="0" smtClean="0">
                          <a:solidFill>
                            <a:prstClr val="black"/>
                          </a:solidFill>
                          <a:latin typeface="Century" panose="02040604050505020304" pitchFamily="18" charset="0"/>
                          <a:cs typeface="Arial" panose="020B0604020202020204" pitchFamily="34" charset="0"/>
                        </a:rPr>
                        <a:t>Determinar </a:t>
                      </a:r>
                      <a:r>
                        <a:rPr lang="es-MX" sz="1000" b="1" kern="0" dirty="0">
                          <a:solidFill>
                            <a:prstClr val="black"/>
                          </a:solidFill>
                          <a:latin typeface="Century" panose="02040604050505020304" pitchFamily="18" charset="0"/>
                          <a:cs typeface="Arial" panose="020B0604020202020204" pitchFamily="34" charset="0"/>
                        </a:rPr>
                        <a:t>acciones de </a:t>
                      </a:r>
                      <a:r>
                        <a:rPr lang="es-MX" sz="1000" b="1" kern="0" dirty="0" smtClean="0">
                          <a:solidFill>
                            <a:prstClr val="black"/>
                          </a:solidFill>
                          <a:latin typeface="Century" panose="02040604050505020304" pitchFamily="18" charset="0"/>
                          <a:cs typeface="Arial" panose="020B0604020202020204" pitchFamily="34" charset="0"/>
                        </a:rPr>
                        <a:t>mejora</a:t>
                      </a:r>
                    </a:p>
                    <a:p>
                      <a:pPr lvl="0">
                        <a:lnSpc>
                          <a:spcPct val="80000"/>
                        </a:lnSpc>
                        <a:defRPr/>
                      </a:pPr>
                      <a:r>
                        <a:rPr lang="es-MX" sz="1000" b="1" kern="0" dirty="0" smtClean="0">
                          <a:solidFill>
                            <a:prstClr val="black"/>
                          </a:solidFill>
                          <a:latin typeface="Century" panose="02040604050505020304" pitchFamily="18" charset="0"/>
                          <a:cs typeface="Arial" panose="020B0604020202020204" pitchFamily="34" charset="0"/>
                          <a:hlinkClick r:id="rId6" action="ppaction://hlinksldjump"/>
                        </a:rPr>
                        <a:t>(</a:t>
                      </a:r>
                      <a:r>
                        <a:rPr lang="es-MX" sz="900" b="1" kern="0" dirty="0" smtClean="0">
                          <a:solidFill>
                            <a:prstClr val="black"/>
                          </a:solidFill>
                          <a:latin typeface="Century" panose="02040604050505020304" pitchFamily="18" charset="0"/>
                          <a:cs typeface="Arial" panose="020B0604020202020204" pitchFamily="34" charset="0"/>
                          <a:hlinkClick r:id="rId6" action="ppaction://hlinksldjump"/>
                        </a:rPr>
                        <a:t>Clasificación de áreas de oportunidad)</a:t>
                      </a:r>
                      <a:endParaRPr lang="es-MX" sz="900" b="1" kern="0" dirty="0" smtClean="0">
                        <a:solidFill>
                          <a:prstClr val="black"/>
                        </a:solidFill>
                        <a:latin typeface="Century" panose="02040604050505020304" pitchFamily="18" charset="0"/>
                        <a:cs typeface="Arial" panose="020B0604020202020204" pitchFamily="34" charset="0"/>
                      </a:endParaRPr>
                    </a:p>
                    <a:p>
                      <a:pPr lvl="0">
                        <a:lnSpc>
                          <a:spcPct val="80000"/>
                        </a:lnSpc>
                        <a:defRPr/>
                      </a:pPr>
                      <a:r>
                        <a:rPr lang="es-MX" sz="900" b="1" kern="0" dirty="0" smtClean="0">
                          <a:solidFill>
                            <a:prstClr val="black"/>
                          </a:solidFill>
                          <a:latin typeface="Century" panose="02040604050505020304" pitchFamily="18" charset="0"/>
                          <a:cs typeface="Arial" panose="020B0604020202020204" pitchFamily="34" charset="0"/>
                          <a:hlinkClick r:id="rId7" action="ppaction://hlinkfile"/>
                        </a:rPr>
                        <a:t>*(Marco de Referencia) </a:t>
                      </a:r>
                      <a:endParaRPr lang="es-MX" sz="900" b="1" kern="0" dirty="0" smtClean="0">
                        <a:solidFill>
                          <a:prstClr val="black"/>
                        </a:solidFill>
                        <a:latin typeface="Century" panose="02040604050505020304" pitchFamily="18" charset="0"/>
                        <a:cs typeface="Arial" panose="020B0604020202020204" pitchFamily="34" charset="0"/>
                      </a:endParaRPr>
                    </a:p>
                    <a:p>
                      <a:pPr lvl="0" algn="ctr">
                        <a:lnSpc>
                          <a:spcPct val="80000"/>
                        </a:lnSpc>
                        <a:defRPr/>
                      </a:pPr>
                      <a:endParaRPr lang="es-MX" sz="900" b="1" kern="0" dirty="0">
                        <a:solidFill>
                          <a:prstClr val="black"/>
                        </a:solidFill>
                        <a:latin typeface="Century" panose="02040604050505020304" pitchFamily="18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s-MX" sz="1000" b="1" i="0" u="none" strike="noStrike" kern="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entury" panose="02040604050505020304" pitchFamily="18" charset="0"/>
                        <a:ea typeface="+mn-ea"/>
                        <a:cs typeface="Arial" panose="020B0604020202020204" pitchFamily="34" charset="0"/>
                      </a:endParaRPr>
                    </a:p>
                  </p:txBody>
                </p:sp>
                <p:cxnSp>
                  <p:nvCxnSpPr>
                    <p:cNvPr id="37" name="Conector angular 36"/>
                    <p:cNvCxnSpPr>
                      <a:endCxn id="36" idx="1"/>
                    </p:cNvCxnSpPr>
                    <p:nvPr/>
                  </p:nvCxnSpPr>
                  <p:spPr>
                    <a:xfrm rot="16200000" flipH="1">
                      <a:off x="591006" y="5731390"/>
                      <a:ext cx="691178" cy="232554"/>
                    </a:xfrm>
                    <a:prstGeom prst="bentConnector2">
                      <a:avLst/>
                    </a:prstGeom>
                    <a:noFill/>
                    <a:ln w="9525" cap="flat" cmpd="sng" algn="ctr">
                      <a:solidFill>
                        <a:sysClr val="windowText" lastClr="000000"/>
                      </a:solidFill>
                      <a:prstDash val="solid"/>
                    </a:ln>
                    <a:effectLst/>
                  </p:spPr>
                </p:cxnSp>
                <p:cxnSp>
                  <p:nvCxnSpPr>
                    <p:cNvPr id="38" name="Conector angular 37"/>
                    <p:cNvCxnSpPr/>
                    <p:nvPr/>
                  </p:nvCxnSpPr>
                  <p:spPr>
                    <a:xfrm rot="16200000" flipH="1">
                      <a:off x="730010" y="3337240"/>
                      <a:ext cx="374024" cy="197664"/>
                    </a:xfrm>
                    <a:prstGeom prst="bentConnector3">
                      <a:avLst>
                        <a:gd name="adj1" fmla="val 98608"/>
                      </a:avLst>
                    </a:prstGeom>
                    <a:noFill/>
                    <a:ln w="9525" cap="flat" cmpd="sng" algn="ctr">
                      <a:solidFill>
                        <a:sysClr val="windowText" lastClr="000000"/>
                      </a:solidFill>
                      <a:prstDash val="solid"/>
                    </a:ln>
                    <a:effectLst/>
                  </p:spPr>
                </p:cxnSp>
              </p:grpSp>
            </p:grpSp>
            <p:cxnSp>
              <p:nvCxnSpPr>
                <p:cNvPr id="13" name="Conector angular 12"/>
                <p:cNvCxnSpPr>
                  <a:stCxn id="9" idx="1"/>
                  <a:endCxn id="7" idx="0"/>
                </p:cNvCxnSpPr>
                <p:nvPr/>
              </p:nvCxnSpPr>
              <p:spPr>
                <a:xfrm rot="10800000" flipV="1">
                  <a:off x="2303747" y="1538043"/>
                  <a:ext cx="797615" cy="526440"/>
                </a:xfrm>
                <a:prstGeom prst="bentConnector2">
                  <a:avLst/>
                </a:prstGeom>
                <a:noFill/>
                <a:ln w="9525" cap="flat" cmpd="sng" algn="ctr">
                  <a:solidFill>
                    <a:sysClr val="windowText" lastClr="000000">
                      <a:shade val="95000"/>
                      <a:satMod val="105000"/>
                    </a:sysClr>
                  </a:solidFill>
                  <a:prstDash val="solid"/>
                  <a:tailEnd type="triangle"/>
                </a:ln>
                <a:effectLst/>
              </p:spPr>
            </p:cxnSp>
            <p:cxnSp>
              <p:nvCxnSpPr>
                <p:cNvPr id="14" name="Conector angular 13"/>
                <p:cNvCxnSpPr>
                  <a:stCxn id="9" idx="3"/>
                  <a:endCxn id="10" idx="0"/>
                </p:cNvCxnSpPr>
                <p:nvPr/>
              </p:nvCxnSpPr>
              <p:spPr>
                <a:xfrm>
                  <a:off x="6370077" y="1538043"/>
                  <a:ext cx="974232" cy="526440"/>
                </a:xfrm>
                <a:prstGeom prst="bentConnector2">
                  <a:avLst/>
                </a:prstGeom>
                <a:noFill/>
                <a:ln w="9525" cap="flat" cmpd="sng" algn="ctr">
                  <a:solidFill>
                    <a:sysClr val="windowText" lastClr="000000">
                      <a:shade val="95000"/>
                      <a:satMod val="105000"/>
                    </a:sysClr>
                  </a:solidFill>
                  <a:prstDash val="solid"/>
                  <a:tailEnd type="triangle"/>
                </a:ln>
                <a:effectLst/>
              </p:spPr>
            </p:cxnSp>
          </p:grpSp>
        </p:grpSp>
        <p:sp>
          <p:nvSpPr>
            <p:cNvPr id="53" name="1761 Rectángulo redondeado"/>
            <p:cNvSpPr/>
            <p:nvPr/>
          </p:nvSpPr>
          <p:spPr>
            <a:xfrm>
              <a:off x="2152871" y="6298485"/>
              <a:ext cx="2172474" cy="360992"/>
            </a:xfrm>
            <a:prstGeom prst="roundRect">
              <a:avLst/>
            </a:prstGeom>
            <a:ln w="38100" cmpd="dbl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square" lIns="0" tIns="0" rIns="0" bIns="0" rtlCol="0" anchor="ctr" anchorCtr="0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s-MX" sz="10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" panose="02040604050505020304" pitchFamily="18" charset="0"/>
                <a:ea typeface="+mn-ea"/>
                <a:cs typeface="Arial" panose="020B0604020202020204" pitchFamily="34" charset="0"/>
              </a:endParaRPr>
            </a:p>
            <a:p>
              <a:pPr algn="ctr">
                <a:lnSpc>
                  <a:spcPct val="80000"/>
                </a:lnSpc>
                <a:defRPr/>
              </a:pPr>
              <a:endParaRPr lang="es-MX" sz="1000" b="1" kern="0" dirty="0" smtClean="0">
                <a:solidFill>
                  <a:prstClr val="black"/>
                </a:solidFill>
                <a:latin typeface="Century" panose="02040604050505020304" pitchFamily="18" charset="0"/>
                <a:cs typeface="Arial" panose="020B0604020202020204" pitchFamily="34" charset="0"/>
              </a:endParaRPr>
            </a:p>
            <a:p>
              <a:pPr algn="ctr">
                <a:lnSpc>
                  <a:spcPct val="80000"/>
                </a:lnSpc>
                <a:defRPr/>
              </a:pPr>
              <a:r>
                <a:rPr lang="es-MX" sz="1000" b="1" kern="0" dirty="0" smtClean="0">
                  <a:solidFill>
                    <a:prstClr val="black"/>
                  </a:solidFill>
                  <a:latin typeface="Century" panose="02040604050505020304" pitchFamily="18" charset="0"/>
                  <a:cs typeface="Arial" panose="020B0604020202020204" pitchFamily="34" charset="0"/>
                </a:rPr>
                <a:t>Elaborar </a:t>
              </a:r>
              <a:r>
                <a:rPr lang="es-MX" sz="1000" b="1" kern="0" dirty="0">
                  <a:solidFill>
                    <a:prstClr val="black"/>
                  </a:solidFill>
                  <a:latin typeface="Century" panose="02040604050505020304" pitchFamily="18" charset="0"/>
                  <a:cs typeface="Arial" panose="020B0604020202020204" pitchFamily="34" charset="0"/>
                </a:rPr>
                <a:t>informes para las GRFPN</a:t>
              </a:r>
            </a:p>
            <a:p>
              <a:pPr marL="0" marR="0" lvl="0" indent="0" algn="ctr" defTabSz="914400" eaLnBrk="1" fontAlgn="auto" latinLnBrk="0" hangingPunct="1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s-MX" sz="10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" panose="02040604050505020304" pitchFamily="18" charset="0"/>
                <a:ea typeface="+mn-ea"/>
                <a:cs typeface="Arial" panose="020B0604020202020204" pitchFamily="34" charset="0"/>
              </a:endParaRP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s-MX" sz="10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" panose="02040604050505020304" pitchFamily="18" charset="0"/>
                <a:ea typeface="+mn-ea"/>
                <a:cs typeface="Arial" panose="020B0604020202020204" pitchFamily="34" charset="0"/>
              </a:endParaRPr>
            </a:p>
          </p:txBody>
        </p:sp>
        <p:cxnSp>
          <p:nvCxnSpPr>
            <p:cNvPr id="54" name="Conector angular 53"/>
            <p:cNvCxnSpPr/>
            <p:nvPr/>
          </p:nvCxnSpPr>
          <p:spPr>
            <a:xfrm rot="16200000" flipH="1">
              <a:off x="1758990" y="6085602"/>
              <a:ext cx="481544" cy="306219"/>
            </a:xfrm>
            <a:prstGeom prst="bentConnector3">
              <a:avLst>
                <a:gd name="adj1" fmla="val 98779"/>
              </a:avLst>
            </a:prstGeom>
            <a:noFill/>
            <a:ln w="9525" cap="flat" cmpd="sng" algn="ctr">
              <a:solidFill>
                <a:sysClr val="windowText" lastClr="000000"/>
              </a:solidFill>
              <a:prstDash val="solid"/>
            </a:ln>
            <a:effectLst/>
          </p:spPr>
        </p:cxnSp>
      </p:grpSp>
      <p:sp>
        <p:nvSpPr>
          <p:cNvPr id="84" name="1761 Rectángulo redondeado"/>
          <p:cNvSpPr/>
          <p:nvPr/>
        </p:nvSpPr>
        <p:spPr>
          <a:xfrm>
            <a:off x="8522560" y="5238793"/>
            <a:ext cx="2242399" cy="489857"/>
          </a:xfrm>
          <a:prstGeom prst="roundRect">
            <a:avLst/>
          </a:prstGeom>
          <a:ln w="38100" cmpd="dbl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lIns="0" tIns="0" rIns="0" bIns="0" rtlCol="0" anchor="ctr" anchorCtr="0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MX" sz="900" b="1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" panose="02040604050505020304" pitchFamily="18" charset="0"/>
              <a:ea typeface="+mn-ea"/>
              <a:cs typeface="Arial" panose="020B0604020202020204" pitchFamily="34" charset="0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0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" panose="02040604050505020304" pitchFamily="18" charset="0"/>
                <a:ea typeface="+mn-ea"/>
                <a:cs typeface="Arial" panose="020B0604020202020204" pitchFamily="34" charset="0"/>
              </a:rPr>
              <a:t>Identificar las áreas de oportunidad mediante la “Cedula de Seguimiento</a:t>
            </a:r>
            <a:r>
              <a:rPr kumimoji="0" lang="es-MX" sz="1000" b="1" i="0" u="none" strike="noStrike" kern="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" panose="02040604050505020304" pitchFamily="18" charset="0"/>
                <a:ea typeface="+mn-ea"/>
                <a:cs typeface="Arial" panose="020B0604020202020204" pitchFamily="34" charset="0"/>
              </a:rPr>
              <a:t> Normativo”.</a:t>
            </a:r>
            <a:endParaRPr kumimoji="0" lang="es-MX" sz="1000" b="1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" panose="02040604050505020304" pitchFamily="18" charset="0"/>
              <a:ea typeface="+mn-ea"/>
              <a:cs typeface="Arial" panose="020B0604020202020204" pitchFamily="34" charset="0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MX" sz="1000" b="1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" panose="02040604050505020304" pitchFamily="18" charset="0"/>
              <a:ea typeface="+mn-ea"/>
              <a:cs typeface="Arial" panose="020B0604020202020204" pitchFamily="34" charset="0"/>
            </a:endParaRPr>
          </a:p>
        </p:txBody>
      </p:sp>
      <p:cxnSp>
        <p:nvCxnSpPr>
          <p:cNvPr id="85" name="Conector angular 84"/>
          <p:cNvCxnSpPr/>
          <p:nvPr/>
        </p:nvCxnSpPr>
        <p:spPr>
          <a:xfrm rot="16200000" flipH="1">
            <a:off x="8082486" y="5032379"/>
            <a:ext cx="619492" cy="283189"/>
          </a:xfrm>
          <a:prstGeom prst="bentConnector3">
            <a:avLst>
              <a:gd name="adj1" fmla="val 100531"/>
            </a:avLst>
          </a:prstGeom>
          <a:noFill/>
          <a:ln w="9525" cap="flat" cmpd="sng" algn="ctr">
            <a:solidFill>
              <a:sysClr val="windowText" lastClr="000000"/>
            </a:solidFill>
            <a:prstDash val="solid"/>
          </a:ln>
          <a:effectLst/>
        </p:spPr>
      </p:cxnSp>
      <p:sp>
        <p:nvSpPr>
          <p:cNvPr id="86" name="1761 Rectángulo redondeado"/>
          <p:cNvSpPr/>
          <p:nvPr/>
        </p:nvSpPr>
        <p:spPr>
          <a:xfrm>
            <a:off x="8242852" y="2858255"/>
            <a:ext cx="2487146" cy="513446"/>
          </a:xfrm>
          <a:prstGeom prst="roundRect">
            <a:avLst/>
          </a:prstGeom>
          <a:ln w="38100" cmpd="dbl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2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" panose="02040604050505020304" pitchFamily="18" charset="0"/>
                <a:ea typeface="+mn-ea"/>
                <a:cs typeface="Arial" panose="020B0604020202020204" pitchFamily="34" charset="0"/>
              </a:rPr>
              <a:t>Revisión de solicitudes del ejercicio en proceso</a:t>
            </a:r>
          </a:p>
        </p:txBody>
      </p:sp>
      <p:sp>
        <p:nvSpPr>
          <p:cNvPr id="87" name="1761 Rectángulo redondeado"/>
          <p:cNvSpPr/>
          <p:nvPr/>
        </p:nvSpPr>
        <p:spPr>
          <a:xfrm>
            <a:off x="8496882" y="3429963"/>
            <a:ext cx="2233113" cy="269217"/>
          </a:xfrm>
          <a:prstGeom prst="roundRect">
            <a:avLst/>
          </a:prstGeom>
          <a:ln w="38100" cmpd="dbl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lIns="0" tIns="0" rIns="0" bIns="0" rtlCol="0" anchor="ctr" anchorCtr="0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MX" sz="1000" b="1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" panose="02040604050505020304" pitchFamily="18" charset="0"/>
              <a:ea typeface="+mn-ea"/>
              <a:cs typeface="Arial" panose="020B0604020202020204" pitchFamily="34" charset="0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0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" panose="02040604050505020304" pitchFamily="18" charset="0"/>
                <a:ea typeface="+mn-ea"/>
                <a:cs typeface="Arial" panose="020B0604020202020204" pitchFamily="34" charset="0"/>
                <a:hlinkClick r:id="rId4" action="ppaction://hlinkfile"/>
              </a:rPr>
              <a:t>Seleccionar Muestra</a:t>
            </a:r>
            <a:r>
              <a:rPr kumimoji="0" lang="es-MX" sz="10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" panose="02040604050505020304" pitchFamily="18" charset="0"/>
                <a:ea typeface="+mn-ea"/>
                <a:cs typeface="Arial" panose="020B0604020202020204" pitchFamily="34" charset="0"/>
              </a:rPr>
              <a:t>. 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MX" sz="1000" b="1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" panose="02040604050505020304" pitchFamily="18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88" name="1761 Rectángulo redondeado"/>
          <p:cNvSpPr/>
          <p:nvPr/>
        </p:nvSpPr>
        <p:spPr>
          <a:xfrm>
            <a:off x="8494269" y="4114128"/>
            <a:ext cx="2235726" cy="434077"/>
          </a:xfrm>
          <a:prstGeom prst="roundRect">
            <a:avLst/>
          </a:prstGeom>
          <a:ln w="38100" cmpd="dbl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lIns="0" tIns="0" rIns="0" bIns="0" rtlCol="0" anchor="ctr" anchorCtr="0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MX" sz="1000" b="1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" panose="02040604050505020304" pitchFamily="18" charset="0"/>
              <a:ea typeface="+mn-ea"/>
              <a:cs typeface="Arial" panose="020B0604020202020204" pitchFamily="34" charset="0"/>
            </a:endParaRPr>
          </a:p>
          <a:p>
            <a:pPr marL="0" marR="0" lvl="0" indent="0" algn="ctr" defTabSz="91440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0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" panose="02040604050505020304" pitchFamily="18" charset="0"/>
                <a:ea typeface="+mn-ea"/>
                <a:cs typeface="Arial" panose="020B0604020202020204" pitchFamily="34" charset="0"/>
              </a:rPr>
              <a:t>Verificar que el expediente cuente con la información solicitada en el check </a:t>
            </a:r>
            <a:r>
              <a:rPr kumimoji="0" lang="es-MX" sz="1000" b="1" i="0" u="none" strike="noStrike" kern="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" panose="02040604050505020304" pitchFamily="18" charset="0"/>
                <a:ea typeface="+mn-ea"/>
                <a:cs typeface="Arial" panose="020B0604020202020204" pitchFamily="34" charset="0"/>
              </a:rPr>
              <a:t>list</a:t>
            </a:r>
            <a:r>
              <a:rPr kumimoji="0" lang="es-MX" sz="10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" panose="02040604050505020304" pitchFamily="18" charset="0"/>
                <a:ea typeface="+mn-ea"/>
                <a:cs typeface="Arial" panose="020B0604020202020204" pitchFamily="34" charset="0"/>
              </a:rPr>
              <a:t> y la normatividad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MX" sz="1000" b="1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" panose="02040604050505020304" pitchFamily="18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89" name="1761 Rectángulo redondeado"/>
          <p:cNvSpPr/>
          <p:nvPr/>
        </p:nvSpPr>
        <p:spPr>
          <a:xfrm>
            <a:off x="8503935" y="4614766"/>
            <a:ext cx="2226061" cy="592069"/>
          </a:xfrm>
          <a:prstGeom prst="roundRect">
            <a:avLst/>
          </a:prstGeom>
          <a:ln w="38100" cmpd="dbl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lIns="0" tIns="0" rIns="0" bIns="0" rtlCol="0" anchor="ctr" anchorCtr="0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MX" sz="1000" b="1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" panose="02040604050505020304" pitchFamily="18" charset="0"/>
              <a:ea typeface="+mn-ea"/>
              <a:cs typeface="Arial" panose="020B0604020202020204" pitchFamily="34" charset="0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0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" panose="02040604050505020304" pitchFamily="18" charset="0"/>
                <a:ea typeface="+mn-ea"/>
                <a:cs typeface="Arial" panose="020B0604020202020204" pitchFamily="34" charset="0"/>
              </a:rPr>
              <a:t>En su </a:t>
            </a:r>
            <a:r>
              <a:rPr lang="es-MX" sz="1000" b="1" kern="0" dirty="0" smtClean="0">
                <a:solidFill>
                  <a:prstClr val="black"/>
                </a:solidFill>
                <a:latin typeface="Century" panose="02040604050505020304" pitchFamily="18" charset="0"/>
                <a:cs typeface="Arial" panose="020B0604020202020204" pitchFamily="34" charset="0"/>
              </a:rPr>
              <a:t>caso, ut</a:t>
            </a:r>
            <a:r>
              <a:rPr kumimoji="0" lang="es-MX" sz="1000" b="1" i="0" u="none" strike="noStrike" kern="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" panose="02040604050505020304" pitchFamily="18" charset="0"/>
                <a:ea typeface="+mn-ea"/>
                <a:cs typeface="Arial" panose="020B0604020202020204" pitchFamily="34" charset="0"/>
              </a:rPr>
              <a:t>ilizar</a:t>
            </a:r>
            <a:r>
              <a:rPr kumimoji="0" lang="es-MX" sz="10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" panose="02040604050505020304" pitchFamily="18" charset="0"/>
                <a:ea typeface="+mn-ea"/>
                <a:cs typeface="Arial" panose="020B0604020202020204" pitchFamily="34" charset="0"/>
              </a:rPr>
              <a:t> la herramienta electrónica (</a:t>
            </a:r>
            <a:r>
              <a:rPr kumimoji="0" lang="es-MX" sz="10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" panose="02040604050505020304" pitchFamily="18" charset="0"/>
                <a:ea typeface="+mn-ea"/>
                <a:cs typeface="Arial" panose="020B0604020202020204" pitchFamily="34" charset="0"/>
                <a:hlinkClick r:id="rId5" action="ppaction://hlinkfile"/>
              </a:rPr>
              <a:t>Matriz de Normatividad</a:t>
            </a:r>
            <a:r>
              <a:rPr kumimoji="0" lang="es-MX" sz="10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" panose="02040604050505020304" pitchFamily="18" charset="0"/>
                <a:ea typeface="+mn-ea"/>
                <a:cs typeface="Arial" panose="020B0604020202020204" pitchFamily="34" charset="0"/>
              </a:rPr>
              <a:t>), para verificar la Normatividad  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MX" sz="1000" b="1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" panose="02040604050505020304" pitchFamily="18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90" name="1761 Rectángulo redondeado"/>
          <p:cNvSpPr/>
          <p:nvPr/>
        </p:nvSpPr>
        <p:spPr>
          <a:xfrm>
            <a:off x="8503935" y="3771593"/>
            <a:ext cx="2226060" cy="269217"/>
          </a:xfrm>
          <a:prstGeom prst="roundRect">
            <a:avLst/>
          </a:prstGeom>
          <a:ln w="38100" cmpd="dbl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lIns="0" tIns="0" rIns="0" bIns="0" rtlCol="0" anchor="ctr" anchorCtr="0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MX" sz="1000" b="1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" panose="02040604050505020304" pitchFamily="18" charset="0"/>
              <a:ea typeface="+mn-ea"/>
              <a:cs typeface="Arial" panose="020B0604020202020204" pitchFamily="34" charset="0"/>
            </a:endParaRPr>
          </a:p>
          <a:p>
            <a:pPr lvl="0" algn="ctr">
              <a:lnSpc>
                <a:spcPct val="80000"/>
              </a:lnSpc>
              <a:defRPr/>
            </a:pPr>
            <a:r>
              <a:rPr kumimoji="0" lang="es-MX" sz="10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" panose="02040604050505020304" pitchFamily="18" charset="0"/>
                <a:ea typeface="+mn-ea"/>
                <a:cs typeface="Arial" panose="020B0604020202020204" pitchFamily="34" charset="0"/>
              </a:rPr>
              <a:t>Identificar la </a:t>
            </a:r>
            <a:r>
              <a:rPr lang="es-MX" sz="1000" b="1" kern="0" dirty="0" smtClean="0">
                <a:solidFill>
                  <a:prstClr val="black"/>
                </a:solidFill>
                <a:latin typeface="Century" panose="02040604050505020304" pitchFamily="18" charset="0"/>
                <a:cs typeface="Arial" panose="020B0604020202020204" pitchFamily="34" charset="0"/>
              </a:rPr>
              <a:t>normativa y el </a:t>
            </a:r>
            <a:r>
              <a:rPr kumimoji="0" lang="es-MX" sz="10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" panose="02040604050505020304" pitchFamily="18" charset="0"/>
                <a:ea typeface="+mn-ea"/>
                <a:cs typeface="Arial" panose="020B0604020202020204" pitchFamily="34" charset="0"/>
              </a:rPr>
              <a:t>check </a:t>
            </a:r>
            <a:r>
              <a:rPr kumimoji="0" lang="es-MX" sz="1000" b="1" i="0" u="none" strike="noStrike" kern="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" panose="02040604050505020304" pitchFamily="18" charset="0"/>
                <a:ea typeface="+mn-ea"/>
                <a:cs typeface="Arial" panose="020B0604020202020204" pitchFamily="34" charset="0"/>
              </a:rPr>
              <a:t>list</a:t>
            </a:r>
            <a:r>
              <a:rPr kumimoji="0" lang="es-MX" sz="10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" panose="02040604050505020304" pitchFamily="18" charset="0"/>
                <a:ea typeface="+mn-ea"/>
                <a:cs typeface="Arial" panose="020B0604020202020204" pitchFamily="34" charset="0"/>
              </a:rPr>
              <a:t> del apoyo/incentivo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MX" sz="1000" b="1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" panose="02040604050505020304" pitchFamily="18" charset="0"/>
              <a:ea typeface="+mn-ea"/>
              <a:cs typeface="Arial" panose="020B0604020202020204" pitchFamily="34" charset="0"/>
            </a:endParaRPr>
          </a:p>
        </p:txBody>
      </p:sp>
      <p:cxnSp>
        <p:nvCxnSpPr>
          <p:cNvPr id="91" name="Conector angular 90"/>
          <p:cNvCxnSpPr/>
          <p:nvPr/>
        </p:nvCxnSpPr>
        <p:spPr>
          <a:xfrm rot="16200000" flipH="1">
            <a:off x="8206234" y="3732754"/>
            <a:ext cx="329458" cy="244179"/>
          </a:xfrm>
          <a:prstGeom prst="bentConnector2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</a:ln>
          <a:effectLst/>
        </p:spPr>
      </p:cxnSp>
      <p:cxnSp>
        <p:nvCxnSpPr>
          <p:cNvPr id="92" name="Conector angular 91"/>
          <p:cNvCxnSpPr>
            <a:endCxn id="88" idx="1"/>
          </p:cNvCxnSpPr>
          <p:nvPr/>
        </p:nvCxnSpPr>
        <p:spPr>
          <a:xfrm rot="16200000" flipH="1">
            <a:off x="8165212" y="4002109"/>
            <a:ext cx="411496" cy="246618"/>
          </a:xfrm>
          <a:prstGeom prst="bentConnector2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</a:ln>
          <a:effectLst/>
        </p:spPr>
      </p:cxnSp>
      <p:cxnSp>
        <p:nvCxnSpPr>
          <p:cNvPr id="93" name="Conector angular 92"/>
          <p:cNvCxnSpPr/>
          <p:nvPr/>
        </p:nvCxnSpPr>
        <p:spPr>
          <a:xfrm rot="16200000" flipH="1">
            <a:off x="8114858" y="4466017"/>
            <a:ext cx="528913" cy="263360"/>
          </a:xfrm>
          <a:prstGeom prst="bentConnector2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</a:ln>
          <a:effectLst/>
        </p:spPr>
      </p:cxnSp>
      <p:sp>
        <p:nvSpPr>
          <p:cNvPr id="94" name="1761 Rectángulo redondeado"/>
          <p:cNvSpPr/>
          <p:nvPr/>
        </p:nvSpPr>
        <p:spPr>
          <a:xfrm>
            <a:off x="8557523" y="5782497"/>
            <a:ext cx="2197641" cy="419236"/>
          </a:xfrm>
          <a:prstGeom prst="roundRect">
            <a:avLst/>
          </a:prstGeom>
          <a:ln w="38100" cmpd="dbl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lIns="0" tIns="0" rIns="0" bIns="0" rtlCol="0" anchor="ctr" anchorCtr="0"/>
          <a:lstStyle/>
          <a:p>
            <a:pPr lvl="0" algn="ctr">
              <a:lnSpc>
                <a:spcPct val="80000"/>
              </a:lnSpc>
              <a:defRPr/>
            </a:pPr>
            <a:endParaRPr lang="es-MX" sz="1000" b="1" kern="0" dirty="0" smtClean="0">
              <a:solidFill>
                <a:prstClr val="black"/>
              </a:solidFill>
              <a:latin typeface="Century" panose="02040604050505020304" pitchFamily="18" charset="0"/>
              <a:cs typeface="Arial" panose="020B0604020202020204" pitchFamily="34" charset="0"/>
            </a:endParaRPr>
          </a:p>
          <a:p>
            <a:pPr lvl="0" algn="ctr">
              <a:lnSpc>
                <a:spcPct val="80000"/>
              </a:lnSpc>
              <a:defRPr/>
            </a:pPr>
            <a:endParaRPr lang="es-MX" sz="1000" b="1" kern="0" dirty="0" smtClean="0">
              <a:solidFill>
                <a:prstClr val="black"/>
              </a:solidFill>
              <a:latin typeface="Century" panose="02040604050505020304" pitchFamily="18" charset="0"/>
              <a:cs typeface="Arial" panose="020B0604020202020204" pitchFamily="34" charset="0"/>
            </a:endParaRPr>
          </a:p>
          <a:p>
            <a:pPr lvl="0" algn="ctr">
              <a:lnSpc>
                <a:spcPct val="80000"/>
              </a:lnSpc>
              <a:defRPr/>
            </a:pPr>
            <a:r>
              <a:rPr lang="es-MX" sz="1000" b="1" kern="0" dirty="0" smtClean="0">
                <a:solidFill>
                  <a:prstClr val="black"/>
                </a:solidFill>
                <a:latin typeface="Century" panose="02040604050505020304" pitchFamily="18" charset="0"/>
                <a:cs typeface="Arial" panose="020B0604020202020204" pitchFamily="34" charset="0"/>
              </a:rPr>
              <a:t>Determinar </a:t>
            </a:r>
            <a:r>
              <a:rPr lang="es-MX" sz="1000" b="1" kern="0" dirty="0">
                <a:solidFill>
                  <a:prstClr val="black"/>
                </a:solidFill>
                <a:latin typeface="Century" panose="02040604050505020304" pitchFamily="18" charset="0"/>
                <a:cs typeface="Arial" panose="020B0604020202020204" pitchFamily="34" charset="0"/>
              </a:rPr>
              <a:t>acciones de </a:t>
            </a:r>
            <a:r>
              <a:rPr lang="es-MX" sz="1000" b="1" kern="0" dirty="0" smtClean="0">
                <a:solidFill>
                  <a:prstClr val="black"/>
                </a:solidFill>
                <a:latin typeface="Century" panose="02040604050505020304" pitchFamily="18" charset="0"/>
                <a:cs typeface="Arial" panose="020B0604020202020204" pitchFamily="34" charset="0"/>
              </a:rPr>
              <a:t>mejora</a:t>
            </a:r>
          </a:p>
          <a:p>
            <a:pPr lvl="0" algn="ctr">
              <a:lnSpc>
                <a:spcPct val="80000"/>
              </a:lnSpc>
              <a:defRPr/>
            </a:pPr>
            <a:endParaRPr lang="es-MX" sz="900" b="1" kern="0" dirty="0">
              <a:solidFill>
                <a:prstClr val="black"/>
              </a:solidFill>
              <a:latin typeface="Century" panose="02040604050505020304" pitchFamily="18" charset="0"/>
              <a:cs typeface="Arial" panose="020B0604020202020204" pitchFamily="34" charset="0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MX" sz="1000" b="1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" panose="02040604050505020304" pitchFamily="18" charset="0"/>
              <a:ea typeface="+mn-ea"/>
              <a:cs typeface="Arial" panose="020B0604020202020204" pitchFamily="34" charset="0"/>
            </a:endParaRPr>
          </a:p>
        </p:txBody>
      </p:sp>
      <p:cxnSp>
        <p:nvCxnSpPr>
          <p:cNvPr id="95" name="Conector angular 94"/>
          <p:cNvCxnSpPr/>
          <p:nvPr/>
        </p:nvCxnSpPr>
        <p:spPr>
          <a:xfrm rot="16200000" flipH="1">
            <a:off x="8153520" y="5573994"/>
            <a:ext cx="484746" cy="284702"/>
          </a:xfrm>
          <a:prstGeom prst="bentConnector2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</a:ln>
          <a:effectLst/>
        </p:spPr>
      </p:cxnSp>
      <p:cxnSp>
        <p:nvCxnSpPr>
          <p:cNvPr id="96" name="Conector angular 95"/>
          <p:cNvCxnSpPr/>
          <p:nvPr/>
        </p:nvCxnSpPr>
        <p:spPr>
          <a:xfrm rot="16200000" flipH="1">
            <a:off x="8201753" y="3401827"/>
            <a:ext cx="328580" cy="241988"/>
          </a:xfrm>
          <a:prstGeom prst="bentConnector3">
            <a:avLst>
              <a:gd name="adj1" fmla="val 98608"/>
            </a:avLst>
          </a:prstGeom>
          <a:noFill/>
          <a:ln w="9525" cap="flat" cmpd="sng" algn="ctr">
            <a:solidFill>
              <a:sysClr val="windowText" lastClr="000000"/>
            </a:solidFill>
            <a:prstDash val="solid"/>
          </a:ln>
          <a:effectLst/>
        </p:spPr>
      </p:cxnSp>
      <p:sp>
        <p:nvSpPr>
          <p:cNvPr id="97" name="1761 Rectángulo redondeado"/>
          <p:cNvSpPr/>
          <p:nvPr/>
        </p:nvSpPr>
        <p:spPr>
          <a:xfrm>
            <a:off x="8592485" y="6269404"/>
            <a:ext cx="2172474" cy="314188"/>
          </a:xfrm>
          <a:prstGeom prst="roundRect">
            <a:avLst/>
          </a:prstGeom>
          <a:ln w="38100" cmpd="dbl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lIns="0" tIns="0" rIns="0" bIns="0" rtlCol="0" anchor="ctr" anchorCtr="0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MX" sz="1000" b="1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" panose="02040604050505020304" pitchFamily="18" charset="0"/>
              <a:ea typeface="+mn-ea"/>
              <a:cs typeface="Arial" panose="020B0604020202020204" pitchFamily="34" charset="0"/>
            </a:endParaRPr>
          </a:p>
          <a:p>
            <a:pPr algn="ctr">
              <a:lnSpc>
                <a:spcPct val="80000"/>
              </a:lnSpc>
              <a:defRPr/>
            </a:pPr>
            <a:r>
              <a:rPr lang="es-MX" sz="1000" b="1" kern="0" dirty="0" smtClean="0">
                <a:solidFill>
                  <a:prstClr val="black"/>
                </a:solidFill>
                <a:latin typeface="Century" panose="02040604050505020304" pitchFamily="18" charset="0"/>
                <a:cs typeface="Arial" panose="020B0604020202020204" pitchFamily="34" charset="0"/>
              </a:rPr>
              <a:t>Elaborar reporte</a:t>
            </a:r>
            <a:endParaRPr kumimoji="0" lang="es-MX" sz="1000" b="1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" panose="02040604050505020304" pitchFamily="18" charset="0"/>
              <a:ea typeface="+mn-ea"/>
              <a:cs typeface="Arial" panose="020B0604020202020204" pitchFamily="34" charset="0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MX" sz="1000" b="1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" panose="02040604050505020304" pitchFamily="18" charset="0"/>
              <a:ea typeface="+mn-ea"/>
              <a:cs typeface="Arial" panose="020B0604020202020204" pitchFamily="34" charset="0"/>
            </a:endParaRPr>
          </a:p>
        </p:txBody>
      </p:sp>
      <p:cxnSp>
        <p:nvCxnSpPr>
          <p:cNvPr id="98" name="Conector angular 97"/>
          <p:cNvCxnSpPr/>
          <p:nvPr/>
        </p:nvCxnSpPr>
        <p:spPr>
          <a:xfrm rot="16200000" flipH="1">
            <a:off x="8165880" y="6044466"/>
            <a:ext cx="481544" cy="306219"/>
          </a:xfrm>
          <a:prstGeom prst="bentConnector3">
            <a:avLst>
              <a:gd name="adj1" fmla="val 98779"/>
            </a:avLst>
          </a:prstGeom>
          <a:noFill/>
          <a:ln w="9525" cap="flat" cmpd="sng" algn="ctr">
            <a:solidFill>
              <a:sysClr val="windowText" lastClr="000000"/>
            </a:solidFill>
            <a:prstDash val="solid"/>
          </a:ln>
          <a:effectLst/>
        </p:spPr>
      </p:cxnSp>
      <p:sp>
        <p:nvSpPr>
          <p:cNvPr id="108" name="CuadroTexto 107"/>
          <p:cNvSpPr txBox="1"/>
          <p:nvPr/>
        </p:nvSpPr>
        <p:spPr>
          <a:xfrm>
            <a:off x="4333732" y="6506309"/>
            <a:ext cx="435328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 smtClean="0">
                <a:latin typeface="Century" panose="02040604050505020304" pitchFamily="18" charset="0"/>
              </a:rPr>
              <a:t>*Propuestas de herramientas determinadas por la GSNPA</a:t>
            </a:r>
            <a:endParaRPr lang="es-MX" sz="1200" dirty="0">
              <a:latin typeface="Century" panose="02040604050505020304" pitchFamily="18" charset="0"/>
            </a:endParaRPr>
          </a:p>
        </p:txBody>
      </p:sp>
      <p:sp>
        <p:nvSpPr>
          <p:cNvPr id="109" name="3 Flecha izquierda">
            <a:hlinkClick r:id="rId8" action="ppaction://hlinksldjump"/>
          </p:cNvPr>
          <p:cNvSpPr/>
          <p:nvPr/>
        </p:nvSpPr>
        <p:spPr>
          <a:xfrm rot="10800000">
            <a:off x="11005224" y="6439973"/>
            <a:ext cx="399022" cy="287602"/>
          </a:xfrm>
          <a:prstGeom prst="leftArrow">
            <a:avLst>
              <a:gd name="adj1" fmla="val 50000"/>
              <a:gd name="adj2" fmla="val 42972"/>
            </a:avLst>
          </a:prstGeom>
          <a:solidFill>
            <a:schemeClr val="accent6">
              <a:lumMod val="50000"/>
            </a:schemeClr>
          </a:solidFill>
          <a:ln w="38100" cap="flat" cmpd="sng" algn="ctr">
            <a:solidFill>
              <a:sysClr val="window" lastClr="FFFFFF"/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MX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52783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4191"/>
            <a:ext cx="12192000" cy="6859522"/>
          </a:xfrm>
          <a:prstGeom prst="rect">
            <a:avLst/>
          </a:prstGeom>
        </p:spPr>
      </p:pic>
      <p:sp>
        <p:nvSpPr>
          <p:cNvPr id="3" name="Rectángulo 2"/>
          <p:cNvSpPr/>
          <p:nvPr/>
        </p:nvSpPr>
        <p:spPr>
          <a:xfrm>
            <a:off x="1091012" y="1266341"/>
            <a:ext cx="6720299" cy="646331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altLang="es-MX" sz="3600" b="1" kern="0" dirty="0" smtClean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Utilidad de las herramientas</a:t>
            </a:r>
            <a:endParaRPr lang="es-ES" altLang="es-MX" sz="3600" b="1" kern="0" dirty="0">
              <a:ln>
                <a:solidFill>
                  <a:schemeClr val="accent6">
                    <a:lumMod val="50000"/>
                  </a:schemeClr>
                </a:solidFill>
              </a:ln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anose="020B0502020202020204" pitchFamily="34" charset="0"/>
            </a:endParaRPr>
          </a:p>
        </p:txBody>
      </p:sp>
      <p:sp>
        <p:nvSpPr>
          <p:cNvPr id="5" name="Rectángulo 4"/>
          <p:cNvSpPr/>
          <p:nvPr/>
        </p:nvSpPr>
        <p:spPr>
          <a:xfrm>
            <a:off x="407670" y="2341430"/>
            <a:ext cx="11185358" cy="30777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600"/>
              </a:spcAft>
            </a:pPr>
            <a:r>
              <a:rPr lang="es-ES_tradnl" sz="1200" dirty="0" smtClean="0">
                <a:latin typeface="Arial Narrow" panose="020B0606020202030204" pitchFamily="34" charset="0"/>
                <a:ea typeface="MS Mincho"/>
                <a:cs typeface="Arial" panose="020B0604020202020204" pitchFamily="34" charset="0"/>
              </a:rPr>
              <a:t>Para facilitar el cumplimiento de lo anterior, la GSNPA propone las siguientes herramientas de trabajo: </a:t>
            </a:r>
          </a:p>
          <a:p>
            <a:pPr algn="just">
              <a:spcAft>
                <a:spcPts val="600"/>
              </a:spcAft>
            </a:pPr>
            <a:endParaRPr lang="es-ES" sz="900" dirty="0" smtClean="0">
              <a:latin typeface="Arial Narrow" panose="020B0606020202030204" pitchFamily="34" charset="0"/>
              <a:ea typeface="MS Mincho"/>
              <a:cs typeface="Times New Roman" panose="02020603050405020304" pitchFamily="18" charset="0"/>
            </a:endParaRPr>
          </a:p>
          <a:p>
            <a:pPr lvl="2" indent="-342900" algn="just">
              <a:lnSpc>
                <a:spcPct val="115000"/>
              </a:lnSpc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es-ES_tradnl" sz="1200" b="1" dirty="0" smtClean="0">
                <a:latin typeface="Arial Narrow" panose="020B0606020202030204" pitchFamily="34" charset="0"/>
                <a:ea typeface="MS Mincho"/>
                <a:cs typeface="Arial" panose="020B0604020202020204" pitchFamily="34" charset="0"/>
              </a:rPr>
              <a:t>“</a:t>
            </a:r>
            <a:r>
              <a:rPr lang="es-ES_tradnl" sz="1200" b="1" dirty="0">
                <a:latin typeface="Arial Narrow" panose="020B0606020202030204" pitchFamily="34" charset="0"/>
                <a:ea typeface="MS Mincho"/>
                <a:cs typeface="Arial" panose="020B0604020202020204" pitchFamily="34" charset="0"/>
              </a:rPr>
              <a:t>Muestra estadística y aleatoria”</a:t>
            </a:r>
            <a:r>
              <a:rPr lang="es-ES_tradnl" sz="1200" dirty="0">
                <a:latin typeface="Arial Narrow" panose="020B0606020202030204" pitchFamily="34" charset="0"/>
                <a:ea typeface="MS Mincho"/>
                <a:cs typeface="Arial" panose="020B0604020202020204" pitchFamily="34" charset="0"/>
              </a:rPr>
              <a:t>: Que determina en automático la cantidad y el expediente especifico, asimismo proporciona el nivel de confianza, la </a:t>
            </a:r>
            <a:r>
              <a:rPr lang="es-ES_tradnl" sz="1200" dirty="0" smtClean="0">
                <a:latin typeface="Arial Narrow" panose="020B0606020202030204" pitchFamily="34" charset="0"/>
                <a:ea typeface="MS Mincho"/>
                <a:cs typeface="Arial" panose="020B0604020202020204" pitchFamily="34" charset="0"/>
              </a:rPr>
              <a:t>probabilidad </a:t>
            </a:r>
            <a:r>
              <a:rPr lang="es-ES_tradnl" sz="1200" dirty="0">
                <a:latin typeface="Arial Narrow" panose="020B0606020202030204" pitchFamily="34" charset="0"/>
                <a:ea typeface="MS Mincho"/>
                <a:cs typeface="Arial" panose="020B0604020202020204" pitchFamily="34" charset="0"/>
              </a:rPr>
              <a:t>de error y la </a:t>
            </a:r>
            <a:r>
              <a:rPr lang="es-ES_tradnl" sz="1200" dirty="0" smtClean="0">
                <a:latin typeface="Arial Narrow" panose="020B0606020202030204" pitchFamily="34" charset="0"/>
                <a:ea typeface="MS Mincho"/>
                <a:cs typeface="Arial" panose="020B0604020202020204" pitchFamily="34" charset="0"/>
              </a:rPr>
              <a:t>precisión.</a:t>
            </a:r>
          </a:p>
          <a:p>
            <a:pPr lvl="2" indent="-342900" algn="just">
              <a:lnSpc>
                <a:spcPct val="115000"/>
              </a:lnSpc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es-ES_tradnl" sz="1200" b="1" dirty="0" smtClean="0">
                <a:latin typeface="Arial Narrow" panose="020B0606020202030204" pitchFamily="34" charset="0"/>
                <a:ea typeface="MS Mincho"/>
                <a:cs typeface="Arial" panose="020B0604020202020204" pitchFamily="34" charset="0"/>
              </a:rPr>
              <a:t>“</a:t>
            </a:r>
            <a:r>
              <a:rPr lang="es-ES_tradnl" sz="1200" b="1" dirty="0">
                <a:latin typeface="Arial Narrow" panose="020B0606020202030204" pitchFamily="34" charset="0"/>
                <a:ea typeface="MS Mincho"/>
                <a:cs typeface="Arial" panose="020B0604020202020204" pitchFamily="34" charset="0"/>
              </a:rPr>
              <a:t>Matriz de Normatividad”</a:t>
            </a:r>
            <a:r>
              <a:rPr lang="es-ES_tradnl" sz="1200" dirty="0">
                <a:latin typeface="Arial Narrow" panose="020B0606020202030204" pitchFamily="34" charset="0"/>
                <a:ea typeface="MS Mincho"/>
                <a:cs typeface="Arial" panose="020B0604020202020204" pitchFamily="34" charset="0"/>
              </a:rPr>
              <a:t>: Documento electrónico que contiene la normatividad aplicable específica para cada apoyo/incentivo, también contiene una lista de verificación </a:t>
            </a:r>
            <a:r>
              <a:rPr lang="es-ES_tradnl" sz="1200" dirty="0" smtClean="0">
                <a:latin typeface="Arial Narrow" panose="020B0606020202030204" pitchFamily="34" charset="0"/>
                <a:ea typeface="MS Mincho"/>
                <a:cs typeface="Arial" panose="020B0604020202020204" pitchFamily="34" charset="0"/>
              </a:rPr>
              <a:t>denominada </a:t>
            </a:r>
            <a:r>
              <a:rPr lang="es-ES_tradnl" sz="1200" b="1" dirty="0" smtClean="0">
                <a:latin typeface="Arial Narrow" panose="020B0606020202030204" pitchFamily="34" charset="0"/>
                <a:ea typeface="MS Mincho"/>
                <a:cs typeface="Arial" panose="020B0604020202020204" pitchFamily="34" charset="0"/>
              </a:rPr>
              <a:t>“</a:t>
            </a:r>
            <a:r>
              <a:rPr lang="es-ES_tradnl" sz="1200" b="1" i="1" dirty="0" err="1">
                <a:latin typeface="Arial Narrow" panose="020B0606020202030204" pitchFamily="34" charset="0"/>
                <a:ea typeface="MS Mincho"/>
                <a:cs typeface="Arial" panose="020B0604020202020204" pitchFamily="34" charset="0"/>
              </a:rPr>
              <a:t>Check</a:t>
            </a:r>
            <a:r>
              <a:rPr lang="es-ES_tradnl" sz="1200" b="1" i="1" dirty="0">
                <a:latin typeface="Arial Narrow" panose="020B0606020202030204" pitchFamily="34" charset="0"/>
                <a:ea typeface="MS Mincho"/>
                <a:cs typeface="Arial" panose="020B0604020202020204" pitchFamily="34" charset="0"/>
              </a:rPr>
              <a:t> </a:t>
            </a:r>
            <a:r>
              <a:rPr lang="es-ES_tradnl" sz="1200" b="1" i="1" dirty="0" err="1">
                <a:latin typeface="Arial Narrow" panose="020B0606020202030204" pitchFamily="34" charset="0"/>
                <a:ea typeface="MS Mincho"/>
                <a:cs typeface="Arial" panose="020B0604020202020204" pitchFamily="34" charset="0"/>
              </a:rPr>
              <a:t>List</a:t>
            </a:r>
            <a:r>
              <a:rPr lang="es-ES_tradnl" sz="1200" b="1" dirty="0">
                <a:latin typeface="Arial Narrow" panose="020B0606020202030204" pitchFamily="34" charset="0"/>
                <a:ea typeface="MS Mincho"/>
                <a:cs typeface="Arial" panose="020B0604020202020204" pitchFamily="34" charset="0"/>
              </a:rPr>
              <a:t>”, </a:t>
            </a:r>
            <a:r>
              <a:rPr lang="es-ES_tradnl" sz="1200" dirty="0">
                <a:latin typeface="Arial Narrow" panose="020B0606020202030204" pitchFamily="34" charset="0"/>
                <a:ea typeface="MS Mincho"/>
                <a:cs typeface="Arial" panose="020B0604020202020204" pitchFamily="34" charset="0"/>
              </a:rPr>
              <a:t>que tiene la finalidad de facilitar la revisión e integración de los expedientes, conforme a la normativa </a:t>
            </a:r>
            <a:r>
              <a:rPr lang="es-ES_tradnl" sz="1200" dirty="0" smtClean="0">
                <a:latin typeface="Arial Narrow" panose="020B0606020202030204" pitchFamily="34" charset="0"/>
                <a:ea typeface="MS Mincho"/>
                <a:cs typeface="Arial" panose="020B0604020202020204" pitchFamily="34" charset="0"/>
              </a:rPr>
              <a:t>vigente</a:t>
            </a:r>
          </a:p>
          <a:p>
            <a:pPr lvl="2" indent="-342900" algn="just">
              <a:lnSpc>
                <a:spcPct val="115000"/>
              </a:lnSpc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es-ES_tradnl" sz="1200" b="1" dirty="0" smtClean="0">
                <a:latin typeface="Arial Narrow" panose="020B0606020202030204" pitchFamily="34" charset="0"/>
                <a:ea typeface="MS Mincho"/>
                <a:cs typeface="Arial" panose="020B0604020202020204" pitchFamily="34" charset="0"/>
              </a:rPr>
              <a:t>“Cédula </a:t>
            </a:r>
            <a:r>
              <a:rPr lang="es-ES_tradnl" sz="1200" b="1" dirty="0">
                <a:latin typeface="Arial Narrow" panose="020B0606020202030204" pitchFamily="34" charset="0"/>
                <a:ea typeface="MS Mincho"/>
                <a:cs typeface="Arial" panose="020B0604020202020204" pitchFamily="34" charset="0"/>
              </a:rPr>
              <a:t>de Seguimiento Normativo”</a:t>
            </a:r>
            <a:r>
              <a:rPr lang="es-ES_tradnl" sz="1200" dirty="0">
                <a:latin typeface="Arial Narrow" panose="020B0606020202030204" pitchFamily="34" charset="0"/>
                <a:ea typeface="MS Mincho"/>
                <a:cs typeface="Arial" panose="020B0604020202020204" pitchFamily="34" charset="0"/>
              </a:rPr>
              <a:t>: Herramienta que clasifica e identifica las áreas de oportunidad, que se determinan en la revisión de los expedientes de apoyo </a:t>
            </a:r>
            <a:r>
              <a:rPr lang="es-ES_tradnl" sz="1200" b="1" dirty="0">
                <a:latin typeface="Arial Narrow" panose="020B0606020202030204" pitchFamily="34" charset="0"/>
                <a:ea typeface="MS Mincho"/>
                <a:cs typeface="Arial" panose="020B0604020202020204" pitchFamily="34" charset="0"/>
              </a:rPr>
              <a:t>internos </a:t>
            </a:r>
            <a:r>
              <a:rPr lang="es-ES_tradnl" sz="1200" dirty="0">
                <a:latin typeface="Arial Narrow" panose="020B0606020202030204" pitchFamily="34" charset="0"/>
                <a:ea typeface="MS Mincho"/>
                <a:cs typeface="Arial" panose="020B0604020202020204" pitchFamily="34" charset="0"/>
              </a:rPr>
              <a:t>y </a:t>
            </a:r>
            <a:r>
              <a:rPr lang="es-ES_tradnl" sz="1200" b="1" dirty="0">
                <a:latin typeface="Arial Narrow" panose="020B0606020202030204" pitchFamily="34" charset="0"/>
                <a:ea typeface="MS Mincho"/>
                <a:cs typeface="Arial" panose="020B0604020202020204" pitchFamily="34" charset="0"/>
              </a:rPr>
              <a:t>externos</a:t>
            </a:r>
            <a:r>
              <a:rPr lang="es-ES_tradnl" sz="1200" dirty="0">
                <a:latin typeface="Arial Narrow" panose="020B0606020202030204" pitchFamily="34" charset="0"/>
                <a:ea typeface="MS Mincho"/>
                <a:cs typeface="Arial" panose="020B0604020202020204" pitchFamily="34" charset="0"/>
              </a:rPr>
              <a:t>.  </a:t>
            </a:r>
            <a:endParaRPr lang="es-ES_tradnl" sz="900" dirty="0">
              <a:latin typeface="Arial Narrow" panose="020B0606020202030204" pitchFamily="34" charset="0"/>
              <a:ea typeface="MS Mincho"/>
              <a:cs typeface="Arial" panose="020B0604020202020204" pitchFamily="34" charset="0"/>
            </a:endParaRPr>
          </a:p>
          <a:p>
            <a:pPr lvl="2" indent="-342900" algn="just">
              <a:lnSpc>
                <a:spcPct val="115000"/>
              </a:lnSpc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es-ES" sz="1200" b="1" dirty="0" smtClean="0">
                <a:latin typeface="Arial Narrow" panose="020B0606020202030204" pitchFamily="34" charset="0"/>
                <a:ea typeface="MS Mincho"/>
                <a:cs typeface="Arial" panose="020B0604020202020204" pitchFamily="34" charset="0"/>
              </a:rPr>
              <a:t>“Marco de Referencia”: </a:t>
            </a:r>
            <a:r>
              <a:rPr lang="es-ES" sz="1200" dirty="0" smtClean="0">
                <a:latin typeface="Arial Narrow" panose="020B0606020202030204" pitchFamily="34" charset="0"/>
                <a:ea typeface="MS Mincho"/>
                <a:cs typeface="Times New Roman" panose="02020603050405020304" pitchFamily="18" charset="0"/>
              </a:rPr>
              <a:t>Herramienta para unificar criterios, en la operación de los apoyos.</a:t>
            </a:r>
          </a:p>
          <a:p>
            <a:pPr lvl="0" algn="just">
              <a:lnSpc>
                <a:spcPct val="115000"/>
              </a:lnSpc>
              <a:spcAft>
                <a:spcPts val="600"/>
              </a:spcAft>
            </a:pPr>
            <a:endParaRPr lang="es-ES" sz="1200" dirty="0">
              <a:latin typeface="Arial Narrow" panose="020B0606020202030204" pitchFamily="34" charset="0"/>
              <a:ea typeface="MS Mincho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600"/>
              </a:spcAft>
            </a:pPr>
            <a:r>
              <a:rPr lang="es-ES_tradnl" sz="1200" dirty="0" smtClean="0">
                <a:latin typeface="Arial Narrow" panose="020B0606020202030204" pitchFamily="34" charset="0"/>
                <a:ea typeface="MS Mincho"/>
                <a:cs typeface="Arial" panose="020B0604020202020204" pitchFamily="34" charset="0"/>
              </a:rPr>
              <a:t>Estas </a:t>
            </a:r>
            <a:r>
              <a:rPr lang="es-ES_tradnl" sz="1200" dirty="0">
                <a:latin typeface="Arial Narrow" panose="020B0606020202030204" pitchFamily="34" charset="0"/>
                <a:ea typeface="MS Mincho"/>
                <a:cs typeface="Arial" panose="020B0604020202020204" pitchFamily="34" charset="0"/>
              </a:rPr>
              <a:t>serán proporcionadas </a:t>
            </a:r>
            <a:r>
              <a:rPr lang="es-ES_tradnl" sz="1200" dirty="0" smtClean="0">
                <a:latin typeface="Arial Narrow" panose="020B0606020202030204" pitchFamily="34" charset="0"/>
                <a:ea typeface="MS Mincho"/>
                <a:cs typeface="Arial" panose="020B0604020202020204" pitchFamily="34" charset="0"/>
              </a:rPr>
              <a:t>con </a:t>
            </a:r>
            <a:r>
              <a:rPr lang="es-ES_tradnl" sz="1200" dirty="0">
                <a:latin typeface="Arial Narrow" panose="020B0606020202030204" pitchFamily="34" charset="0"/>
                <a:ea typeface="MS Mincho"/>
                <a:cs typeface="Arial" panose="020B0604020202020204" pitchFamily="34" charset="0"/>
              </a:rPr>
              <a:t>la finalidad de contribuir a dar certeza y cumplimiento a la normatividad aplicable, </a:t>
            </a:r>
            <a:r>
              <a:rPr lang="es-ES_tradnl" sz="1200" dirty="0" smtClean="0">
                <a:latin typeface="Arial Narrow" panose="020B0606020202030204" pitchFamily="34" charset="0"/>
                <a:ea typeface="MS Mincho"/>
                <a:cs typeface="Arial" panose="020B0604020202020204" pitchFamily="34" charset="0"/>
              </a:rPr>
              <a:t>mejorar </a:t>
            </a:r>
            <a:r>
              <a:rPr lang="es-ES_tradnl" sz="1200" dirty="0">
                <a:latin typeface="Arial Narrow" panose="020B0606020202030204" pitchFamily="34" charset="0"/>
                <a:ea typeface="MS Mincho"/>
                <a:cs typeface="Arial" panose="020B0604020202020204" pitchFamily="34" charset="0"/>
              </a:rPr>
              <a:t>los procesos y controles internos en las operaciones para el otorgamiento de los apoyos, así como facilitar </a:t>
            </a:r>
            <a:r>
              <a:rPr lang="es-ES_tradnl" sz="1200" dirty="0" smtClean="0">
                <a:latin typeface="Arial Narrow" panose="020B0606020202030204" pitchFamily="34" charset="0"/>
                <a:ea typeface="MS Mincho"/>
                <a:cs typeface="Arial" panose="020B0604020202020204" pitchFamily="34" charset="0"/>
              </a:rPr>
              <a:t>la practicidad </a:t>
            </a:r>
            <a:r>
              <a:rPr lang="es-ES_tradnl" sz="1200" dirty="0">
                <a:latin typeface="Arial Narrow" panose="020B0606020202030204" pitchFamily="34" charset="0"/>
                <a:ea typeface="MS Mincho"/>
                <a:cs typeface="Arial" panose="020B0604020202020204" pitchFamily="34" charset="0"/>
              </a:rPr>
              <a:t>a los </a:t>
            </a:r>
            <a:r>
              <a:rPr lang="es-ES_tradnl" sz="1200" dirty="0" smtClean="0">
                <a:latin typeface="Arial Narrow" panose="020B0606020202030204" pitchFamily="34" charset="0"/>
                <a:ea typeface="MS Mincho"/>
                <a:cs typeface="Arial" panose="020B0604020202020204" pitchFamily="34" charset="0"/>
              </a:rPr>
              <a:t>responsables de </a:t>
            </a:r>
            <a:r>
              <a:rPr lang="es-ES_tradnl" sz="1200" dirty="0">
                <a:latin typeface="Arial Narrow" panose="020B0606020202030204" pitchFamily="34" charset="0"/>
                <a:ea typeface="MS Mincho"/>
                <a:cs typeface="Arial" panose="020B0604020202020204" pitchFamily="34" charset="0"/>
              </a:rPr>
              <a:t>la operación </a:t>
            </a:r>
            <a:r>
              <a:rPr lang="es-ES_tradnl" sz="1200" dirty="0" smtClean="0">
                <a:latin typeface="Arial Narrow" panose="020B0606020202030204" pitchFamily="34" charset="0"/>
                <a:ea typeface="MS Mincho"/>
                <a:cs typeface="Arial" panose="020B0604020202020204" pitchFamily="34" charset="0"/>
              </a:rPr>
              <a:t>(revisión</a:t>
            </a:r>
            <a:r>
              <a:rPr lang="es-ES_tradnl" sz="1200" dirty="0">
                <a:latin typeface="Arial Narrow" panose="020B0606020202030204" pitchFamily="34" charset="0"/>
                <a:ea typeface="MS Mincho"/>
                <a:cs typeface="Arial" panose="020B0604020202020204" pitchFamily="34" charset="0"/>
              </a:rPr>
              <a:t>, integración y seguimiento de los </a:t>
            </a:r>
            <a:r>
              <a:rPr lang="es-ES_tradnl" sz="1200" dirty="0" smtClean="0">
                <a:latin typeface="Arial Narrow" panose="020B0606020202030204" pitchFamily="34" charset="0"/>
                <a:ea typeface="MS Mincho"/>
                <a:cs typeface="Arial" panose="020B0604020202020204" pitchFamily="34" charset="0"/>
              </a:rPr>
              <a:t>expedientes).</a:t>
            </a:r>
            <a:endParaRPr lang="es-ES" sz="1200" dirty="0">
              <a:effectLst/>
              <a:latin typeface="Arial Narrow" panose="020B0606020202030204" pitchFamily="34" charset="0"/>
              <a:ea typeface="MS Mincho"/>
              <a:cs typeface="Times New Roman" panose="02020603050405020304" pitchFamily="18" charset="0"/>
            </a:endParaRPr>
          </a:p>
        </p:txBody>
      </p:sp>
      <p:sp>
        <p:nvSpPr>
          <p:cNvPr id="6" name="3 Flecha izquierda">
            <a:hlinkClick r:id="rId3" action="ppaction://hlinksldjump"/>
          </p:cNvPr>
          <p:cNvSpPr/>
          <p:nvPr/>
        </p:nvSpPr>
        <p:spPr>
          <a:xfrm rot="10800000">
            <a:off x="10876352" y="6295225"/>
            <a:ext cx="399022" cy="384735"/>
          </a:xfrm>
          <a:prstGeom prst="leftArrow">
            <a:avLst>
              <a:gd name="adj1" fmla="val 50000"/>
              <a:gd name="adj2" fmla="val 42972"/>
            </a:avLst>
          </a:prstGeom>
          <a:solidFill>
            <a:schemeClr val="accent6">
              <a:lumMod val="50000"/>
            </a:schemeClr>
          </a:solidFill>
          <a:ln w="38100" cap="flat" cmpd="sng" algn="ctr">
            <a:solidFill>
              <a:sysClr val="window" lastClr="FFFFFF"/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MX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53277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4191"/>
            <a:ext cx="12192000" cy="6859522"/>
          </a:xfrm>
          <a:prstGeom prst="rect">
            <a:avLst/>
          </a:prstGeom>
        </p:spPr>
      </p:pic>
      <p:sp>
        <p:nvSpPr>
          <p:cNvPr id="3" name="Rectángulo 2"/>
          <p:cNvSpPr/>
          <p:nvPr/>
        </p:nvSpPr>
        <p:spPr>
          <a:xfrm>
            <a:off x="1266110" y="1062060"/>
            <a:ext cx="6083923" cy="646331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es-ES" altLang="es-MX" sz="3600" b="1" kern="0" dirty="0" smtClean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Etapas:</a:t>
            </a:r>
            <a:endParaRPr lang="es-ES" altLang="es-MX" sz="3600" b="1" kern="0" dirty="0">
              <a:ln>
                <a:solidFill>
                  <a:schemeClr val="accent6">
                    <a:lumMod val="50000"/>
                  </a:schemeClr>
                </a:solidFill>
              </a:ln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anose="020B0502020202020204" pitchFamily="34" charset="0"/>
            </a:endParaRPr>
          </a:p>
        </p:txBody>
      </p:sp>
      <p:sp>
        <p:nvSpPr>
          <p:cNvPr id="10" name="3 Flecha izquierda">
            <a:hlinkClick r:id="rId3" action="ppaction://hlinksldjump"/>
          </p:cNvPr>
          <p:cNvSpPr/>
          <p:nvPr/>
        </p:nvSpPr>
        <p:spPr>
          <a:xfrm>
            <a:off x="10814837" y="6388514"/>
            <a:ext cx="418013" cy="335320"/>
          </a:xfrm>
          <a:prstGeom prst="leftArrow">
            <a:avLst/>
          </a:prstGeom>
          <a:solidFill>
            <a:schemeClr val="accent6">
              <a:lumMod val="50000"/>
            </a:schemeClr>
          </a:solidFill>
          <a:ln w="38100" cap="flat" cmpd="sng" algn="ctr">
            <a:solidFill>
              <a:sysClr val="window" lastClr="FFFFFF"/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MX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grpSp>
        <p:nvGrpSpPr>
          <p:cNvPr id="4" name="Grupo 3"/>
          <p:cNvGrpSpPr/>
          <p:nvPr/>
        </p:nvGrpSpPr>
        <p:grpSpPr>
          <a:xfrm>
            <a:off x="642257" y="1807029"/>
            <a:ext cx="10765972" cy="4581484"/>
            <a:chOff x="445051" y="2177142"/>
            <a:chExt cx="11583663" cy="4211371"/>
          </a:xfrm>
        </p:grpSpPr>
        <p:graphicFrame>
          <p:nvGraphicFramePr>
            <p:cNvPr id="11" name="Gráfico 10"/>
            <p:cNvGraphicFramePr>
              <a:graphicFrameLocks/>
            </p:cNvGraphicFramePr>
            <p:nvPr>
              <p:extLst/>
            </p:nvPr>
          </p:nvGraphicFramePr>
          <p:xfrm>
            <a:off x="445051" y="2177142"/>
            <a:ext cx="5595797" cy="4211371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4"/>
            </a:graphicData>
          </a:graphic>
        </p:graphicFrame>
        <p:graphicFrame>
          <p:nvGraphicFramePr>
            <p:cNvPr id="12" name="Gráfico 11"/>
            <p:cNvGraphicFramePr>
              <a:graphicFrameLocks/>
            </p:cNvGraphicFramePr>
            <p:nvPr>
              <p:extLst/>
            </p:nvPr>
          </p:nvGraphicFramePr>
          <p:xfrm>
            <a:off x="6455229" y="2177143"/>
            <a:ext cx="5573485" cy="421137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5"/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1171477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12192000" cy="6859522"/>
          </a:xfrm>
          <a:prstGeom prst="rect">
            <a:avLst/>
          </a:prstGeom>
        </p:spPr>
      </p:pic>
      <p:sp>
        <p:nvSpPr>
          <p:cNvPr id="3" name="Title 1"/>
          <p:cNvSpPr>
            <a:spLocks/>
          </p:cNvSpPr>
          <p:nvPr/>
        </p:nvSpPr>
        <p:spPr bwMode="auto">
          <a:xfrm>
            <a:off x="1993320" y="1275368"/>
            <a:ext cx="7833379" cy="1008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0802" tIns="50402" rIns="100802" bIns="50402" anchor="ctr"/>
          <a:lstStyle/>
          <a:p>
            <a:pPr algn="ctr" defTabSz="913692" eaLnBrk="0" hangingPunct="0"/>
            <a:r>
              <a:rPr lang="es-MX" sz="3600" b="1" cap="all" dirty="0" smtClean="0">
                <a:ln w="9000" cmpd="sng">
                  <a:solidFill>
                    <a:srgbClr val="8064A2">
                      <a:shade val="50000"/>
                      <a:satMod val="120000"/>
                    </a:srgbClr>
                  </a:solidFill>
                  <a:prstDash val="solid"/>
                </a:ln>
                <a:solidFill>
                  <a:srgbClr val="9BBB59">
                    <a:lumMod val="75000"/>
                  </a:srgbClr>
                </a:solidFill>
                <a:effectLst>
                  <a:reflection blurRad="12700" stA="28000" endPos="45000" dist="1000" dir="5400000" sy="-100000" algn="bl" rotWithShape="0"/>
                </a:effectLst>
                <a:latin typeface="Century Gothic" pitchFamily="34" charset="0"/>
              </a:rPr>
              <a:t>SERGIO FLORES SÁNCHEZ</a:t>
            </a:r>
          </a:p>
        </p:txBody>
      </p:sp>
      <p:sp>
        <p:nvSpPr>
          <p:cNvPr id="4" name="Marcador de contenido 1"/>
          <p:cNvSpPr>
            <a:spLocks noGrp="1"/>
          </p:cNvSpPr>
          <p:nvPr>
            <p:ph idx="1"/>
          </p:nvPr>
        </p:nvSpPr>
        <p:spPr>
          <a:xfrm>
            <a:off x="1137920" y="2397904"/>
            <a:ext cx="9865360" cy="3921299"/>
          </a:xfrm>
        </p:spPr>
        <p:txBody>
          <a:bodyPr>
            <a:normAutofit lnSpcReduction="10000"/>
          </a:bodyPr>
          <a:lstStyle/>
          <a:p>
            <a:pPr marL="504597" lvl="0" indent="-504597" algn="ctr" defTabSz="1007770">
              <a:spcBef>
                <a:spcPts val="0"/>
              </a:spcBef>
              <a:spcAft>
                <a:spcPct val="40000"/>
              </a:spcAft>
              <a:buNone/>
              <a:defRPr/>
            </a:pPr>
            <a:r>
              <a:rPr lang="es-MX" sz="2000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entury Gothic" panose="020B0502020202020204" pitchFamily="34" charset="0"/>
                <a:ea typeface="ヒラギノ角ゴ Pro W3"/>
                <a:cs typeface="Arial" pitchFamily="34" charset="0"/>
              </a:rPr>
              <a:t>FINANCIERA NACIONAL DE DESARROLLO AGROPECUARIO, RURAL, FORESTAL Y PESQUERO </a:t>
            </a:r>
          </a:p>
          <a:p>
            <a:pPr marL="504597" lvl="0" indent="-504597" algn="ctr" defTabSz="1007770">
              <a:spcBef>
                <a:spcPts val="0"/>
              </a:spcBef>
              <a:spcAft>
                <a:spcPct val="40000"/>
              </a:spcAft>
              <a:buNone/>
              <a:defRPr/>
            </a:pPr>
            <a:endParaRPr lang="es-MX" sz="2000" dirty="0" smtClean="0">
              <a:solidFill>
                <a:prstClr val="black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entury Gothic" panose="020B0502020202020204" pitchFamily="34" charset="0"/>
              <a:ea typeface="ヒラギノ角ゴ Pro W3"/>
              <a:cs typeface="Arial" pitchFamily="34" charset="0"/>
            </a:endParaRPr>
          </a:p>
          <a:p>
            <a:pPr marL="504597" lvl="0" indent="-504597" algn="ctr" defTabSz="1007770">
              <a:spcBef>
                <a:spcPts val="0"/>
              </a:spcBef>
              <a:spcAft>
                <a:spcPct val="40000"/>
              </a:spcAft>
              <a:buNone/>
              <a:defRPr/>
            </a:pPr>
            <a:endParaRPr lang="es-MX" sz="2000" dirty="0">
              <a:solidFill>
                <a:prstClr val="black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entury Gothic" panose="020B0502020202020204" pitchFamily="34" charset="0"/>
              <a:ea typeface="ヒラギノ角ゴ Pro W3"/>
              <a:cs typeface="Arial" pitchFamily="34" charset="0"/>
            </a:endParaRPr>
          </a:p>
          <a:p>
            <a:pPr marL="504597" lvl="0" indent="-504597" algn="ctr" defTabSz="1007770">
              <a:spcBef>
                <a:spcPts val="0"/>
              </a:spcBef>
              <a:spcAft>
                <a:spcPct val="40000"/>
              </a:spcAft>
              <a:buNone/>
              <a:defRPr/>
            </a:pPr>
            <a:r>
              <a:rPr lang="es-MX" sz="2000" i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entury Gothic" panose="020B0502020202020204" pitchFamily="34" charset="0"/>
                <a:ea typeface="ヒラギノ角ゴ Pro W3"/>
                <a:cs typeface="Arial" pitchFamily="34" charset="0"/>
              </a:rPr>
              <a:t>Email</a:t>
            </a:r>
            <a:r>
              <a:rPr lang="es-MX" sz="2000" i="1" dirty="0">
                <a:solidFill>
                  <a:prstClr val="blac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entury Gothic" panose="020B0502020202020204" pitchFamily="34" charset="0"/>
                <a:ea typeface="ヒラギノ角ゴ Pro W3"/>
                <a:cs typeface="Arial" pitchFamily="34" charset="0"/>
              </a:rPr>
              <a:t>: </a:t>
            </a:r>
            <a:r>
              <a:rPr lang="es-MX" sz="2000" i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entury Gothic" panose="020B0502020202020204" pitchFamily="34" charset="0"/>
                <a:ea typeface="ヒラギノ角ゴ Pro W3"/>
                <a:cs typeface="Arial" pitchFamily="34" charset="0"/>
                <a:hlinkClick r:id="rId3"/>
              </a:rPr>
              <a:t>sfloress@fnd.gob.mx</a:t>
            </a:r>
            <a:endParaRPr lang="es-MX" sz="2000" i="1" dirty="0" smtClean="0">
              <a:solidFill>
                <a:prstClr val="black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entury Gothic" panose="020B0502020202020204" pitchFamily="34" charset="0"/>
              <a:ea typeface="ヒラギノ角ゴ Pro W3"/>
              <a:cs typeface="Arial" pitchFamily="34" charset="0"/>
            </a:endParaRPr>
          </a:p>
          <a:p>
            <a:pPr marL="504597" lvl="0" indent="-504597" algn="ctr" defTabSz="1007770">
              <a:spcBef>
                <a:spcPts val="0"/>
              </a:spcBef>
              <a:spcAft>
                <a:spcPct val="40000"/>
              </a:spcAft>
              <a:buNone/>
              <a:defRPr/>
            </a:pPr>
            <a:endParaRPr lang="es-MX" sz="1800" dirty="0">
              <a:solidFill>
                <a:prstClr val="black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entury Gothic" panose="020B0502020202020204" pitchFamily="34" charset="0"/>
              <a:ea typeface="ヒラギノ角ゴ Pro W3"/>
              <a:cs typeface="Arial" pitchFamily="34" charset="0"/>
            </a:endParaRPr>
          </a:p>
          <a:p>
            <a:pPr marL="504597" lvl="0" indent="-504597" algn="ctr" defTabSz="1007770">
              <a:spcBef>
                <a:spcPts val="0"/>
              </a:spcBef>
              <a:spcAft>
                <a:spcPct val="40000"/>
              </a:spcAft>
              <a:buNone/>
              <a:defRPr/>
            </a:pPr>
            <a:endParaRPr lang="es-MX" sz="1800" dirty="0">
              <a:solidFill>
                <a:prstClr val="black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entury Gothic" panose="020B0502020202020204" pitchFamily="34" charset="0"/>
              <a:ea typeface="ヒラギノ角ゴ Pro W3"/>
              <a:cs typeface="Arial" pitchFamily="34" charset="0"/>
            </a:endParaRPr>
          </a:p>
          <a:p>
            <a:pPr marL="504597" lvl="0" indent="-504597" algn="ctr" defTabSz="1007770">
              <a:spcBef>
                <a:spcPts val="0"/>
              </a:spcBef>
              <a:spcAft>
                <a:spcPct val="40000"/>
              </a:spcAft>
              <a:buNone/>
              <a:defRPr/>
            </a:pPr>
            <a:r>
              <a:rPr lang="es-MX" sz="5900" b="1" dirty="0">
                <a:solidFill>
                  <a:prstClr val="blac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entury Gothic" panose="020B0502020202020204" pitchFamily="34" charset="0"/>
                <a:ea typeface="ヒラギノ角ゴ Pro W3"/>
                <a:cs typeface="Arial" pitchFamily="34" charset="0"/>
              </a:rPr>
              <a:t>MUCHAS GRACIAS</a:t>
            </a:r>
            <a:endParaRPr lang="es-MX" sz="1800" dirty="0">
              <a:solidFill>
                <a:prstClr val="black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entury Gothic" panose="020B0502020202020204" pitchFamily="34" charset="0"/>
              <a:ea typeface="ヒラギノ角ゴ Pro W3"/>
              <a:cs typeface="Arial" pitchFamily="34" charset="0"/>
            </a:endParaRPr>
          </a:p>
          <a:p>
            <a:pPr marL="0" indent="0" algn="r">
              <a:buNone/>
            </a:pPr>
            <a:r>
              <a:rPr lang="es-ES" sz="1500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entury Gothic" panose="020B0502020202020204" pitchFamily="34" charset="0"/>
                <a:ea typeface="ヒラギノ角ゴ Pro W3"/>
                <a:cs typeface="Arial" pitchFamily="34" charset="0"/>
              </a:rPr>
              <a:t>07 de enero de 2019</a:t>
            </a:r>
            <a:endParaRPr lang="es-ES" sz="1500" dirty="0">
              <a:solidFill>
                <a:prstClr val="black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entury Gothic" panose="020B0502020202020204" pitchFamily="34" charset="0"/>
              <a:ea typeface="ヒラギノ角ゴ Pro W3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437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217</TotalTime>
  <Words>508</Words>
  <Application>Microsoft Office PowerPoint</Application>
  <PresentationFormat>Panorámica</PresentationFormat>
  <Paragraphs>66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10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16" baseType="lpstr">
      <vt:lpstr>Arial</vt:lpstr>
      <vt:lpstr>Arial Narrow</vt:lpstr>
      <vt:lpstr>Calibri</vt:lpstr>
      <vt:lpstr>Calibri Light</vt:lpstr>
      <vt:lpstr>Century</vt:lpstr>
      <vt:lpstr>Century Gothic</vt:lpstr>
      <vt:lpstr>MS Mincho</vt:lpstr>
      <vt:lpstr>Times New Roman</vt:lpstr>
      <vt:lpstr>Wingdings</vt:lpstr>
      <vt:lpstr>ヒラギノ角ゴ Pro W3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karen Itzayana Soriano Hernández</dc:creator>
  <cp:lastModifiedBy>karen Itzayana Soriano Hernández</cp:lastModifiedBy>
  <cp:revision>17</cp:revision>
  <dcterms:created xsi:type="dcterms:W3CDTF">2019-01-07T19:05:41Z</dcterms:created>
  <dcterms:modified xsi:type="dcterms:W3CDTF">2019-01-09T18:46:38Z</dcterms:modified>
</cp:coreProperties>
</file>