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8" r:id="rId4"/>
    <p:sldId id="259" r:id="rId5"/>
    <p:sldId id="263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3525"/>
    <a:srgbClr val="D5AB8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92260-23D0-4AE7-B9E6-339279CEA5AC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3ECE7-88C9-45FD-9152-DBE9FE46AC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38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7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91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444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54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4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96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347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65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24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756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3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E1746-BA9C-4A20-B831-56356D1A372E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54792-FCBC-45A2-BF00-F006C3346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80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etodolog&#237;a%20GSNPA/Nvo%20MEtodolog&#237;a%20GSNPA.ppt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3" y="0"/>
            <a:ext cx="12192453" cy="6858000"/>
          </a:xfrm>
          <a:prstGeom prst="rect">
            <a:avLst/>
          </a:prstGeom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172854" y="1294727"/>
            <a:ext cx="7838262" cy="50817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Dirección general adjunta de promoción de negocios y coordinación regional </a:t>
            </a: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(</a:t>
            </a:r>
            <a:r>
              <a:rPr lang="es-MX" sz="20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dgapncr</a:t>
            </a: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)</a:t>
            </a:r>
          </a:p>
          <a:p>
            <a:pPr lvl="0" defTabSz="913692" eaLnBrk="0" hangingPunct="0">
              <a:spcBef>
                <a:spcPts val="0"/>
              </a:spcBef>
            </a:pPr>
            <a:endParaRPr lang="es-MX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Dirección ejecutiva de promoción de negocios con intermediarios financieros rurales </a:t>
            </a: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(DEPNIFR)</a:t>
            </a:r>
          </a:p>
          <a:p>
            <a:pPr lvl="0" defTabSz="913692" eaLnBrk="0" hangingPunct="0">
              <a:spcBef>
                <a:spcPts val="0"/>
              </a:spcBef>
            </a:pPr>
            <a:endParaRPr lang="es-MX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Gerencia de seguimiento Normativo de los programas de apoyo</a:t>
            </a: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(GSNPA)</a:t>
            </a:r>
          </a:p>
          <a:p>
            <a:pPr lvl="0" defTabSz="913692" eaLnBrk="0" hangingPunct="0">
              <a:spcBef>
                <a:spcPts val="0"/>
              </a:spcBef>
            </a:pPr>
            <a:endParaRPr lang="es-MX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Gerencias Regionales de Fomento y Promoción de </a:t>
            </a: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Negocios</a:t>
            </a:r>
          </a:p>
          <a:p>
            <a:pPr lvl="0" defTabSz="913692" eaLnBrk="0" hangingPunct="0">
              <a:spcBef>
                <a:spcPts val="0"/>
              </a:spcBef>
            </a:pP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(</a:t>
            </a:r>
            <a:r>
              <a:rPr lang="es-MX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GRFPN: NORTE, NOROESTE, SUR, SURESTE Y CORPORATIVO)</a:t>
            </a:r>
            <a:endParaRPr lang="es-MX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2"/>
            <a:ext cx="12192000" cy="685952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953457" y="1917406"/>
            <a:ext cx="9187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TEMA	                                    SUBTEMA</a:t>
            </a:r>
          </a:p>
          <a:p>
            <a:pPr lvl="0" algn="just"/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</a:p>
          <a:p>
            <a:pPr marL="457200" lvl="0" indent="-457200" algn="just">
              <a:buAutoNum type="arabicPeriod"/>
            </a:pPr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</a:rPr>
              <a:t>Auditoría	                        </a:t>
            </a:r>
            <a:r>
              <a:rPr lang="es-MX" sz="2000" dirty="0" err="1">
                <a:solidFill>
                  <a:prstClr val="black"/>
                </a:solidFill>
                <a:latin typeface="Arial Narrow" panose="020B0606020202030204" pitchFamily="34" charset="0"/>
                <a:hlinkClick r:id="rId3" action="ppaction://hlinksldjump"/>
              </a:rPr>
              <a:t>Solventación</a:t>
            </a:r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  <a:hlinkClick r:id="rId3" action="ppaction://hlinksldjump"/>
              </a:rPr>
              <a:t> de Pliegos de Observación</a:t>
            </a:r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</a:p>
          <a:p>
            <a:pPr marL="457200" lvl="0" indent="-457200" algn="just">
              <a:buAutoNum type="arabicPeriod"/>
            </a:pPr>
            <a:endParaRPr lang="es-MX" sz="2000" dirty="0" smtClean="0">
              <a:solidFill>
                <a:prstClr val="black"/>
              </a:solidFill>
              <a:latin typeface="Arial Narrow" panose="020B0606020202030204" pitchFamily="34" charset="0"/>
              <a:hlinkClick r:id="rId4" action="ppaction://hlinksldjump"/>
            </a:endParaRPr>
          </a:p>
          <a:p>
            <a:pPr marL="457200" lvl="0" indent="-457200" algn="just">
              <a:buAutoNum type="arabicPeriod"/>
            </a:pPr>
            <a:endParaRPr lang="es-MX" sz="2000" dirty="0">
              <a:solidFill>
                <a:prstClr val="black"/>
              </a:solidFill>
              <a:latin typeface="Arial Narrow" panose="020B0606020202030204" pitchFamily="34" charset="0"/>
              <a:hlinkClick r:id="rId4" action="ppaction://hlinksldjump"/>
            </a:endParaRPr>
          </a:p>
          <a:p>
            <a:pPr marL="457200" lvl="0" indent="-457200" algn="just">
              <a:buAutoNum type="arabicPeriod"/>
            </a:pPr>
            <a:endParaRPr lang="es-MX" sz="2000" dirty="0" smtClean="0">
              <a:solidFill>
                <a:prstClr val="black"/>
              </a:solidFill>
              <a:latin typeface="Arial Narrow" panose="020B0606020202030204" pitchFamily="34" charset="0"/>
              <a:hlinkClick r:id="rId4" action="ppaction://hlinksldjump"/>
            </a:endParaRPr>
          </a:p>
          <a:p>
            <a:pPr lvl="0" algn="just"/>
            <a:endParaRPr lang="es-MX" sz="2000" dirty="0" smtClean="0">
              <a:solidFill>
                <a:prstClr val="black"/>
              </a:solidFill>
              <a:latin typeface="Arial Narrow" panose="020B0606020202030204" pitchFamily="34" charset="0"/>
              <a:hlinkClick r:id="rId4" action="ppaction://hlinksldjump"/>
            </a:endParaRPr>
          </a:p>
          <a:p>
            <a:pPr marL="457200" lvl="0" indent="-457200" algn="just">
              <a:buAutoNum type="arabicPeriod"/>
            </a:pPr>
            <a:endParaRPr lang="es-MX" sz="2000" dirty="0">
              <a:solidFill>
                <a:prstClr val="black"/>
              </a:solidFill>
              <a:latin typeface="Arial Narrow" panose="020B0606020202030204" pitchFamily="34" charset="0"/>
              <a:hlinkClick r:id="rId4" action="ppaction://hlinksldjump"/>
            </a:endParaRPr>
          </a:p>
          <a:p>
            <a:pPr marL="457200" lvl="0" indent="-457200" algn="just">
              <a:buAutoNum type="arabicPeriod"/>
            </a:pPr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  <a:hlinkClick r:id="rId4" action="ppaction://hlinksldjump"/>
              </a:rPr>
              <a:t>Propuesta de capacitación</a:t>
            </a:r>
            <a:endParaRPr lang="es-MX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/>
            <a:endParaRPr lang="es-MX" sz="2000" dirty="0">
              <a:latin typeface="Arial Narrow" panose="020B0606020202030204" pitchFamily="34" charset="0"/>
            </a:endParaRPr>
          </a:p>
          <a:p>
            <a:pPr lvl="0"/>
            <a:r>
              <a:rPr lang="es-MX" sz="2000" dirty="0">
                <a:solidFill>
                  <a:prstClr val="black"/>
                </a:solidFill>
                <a:latin typeface="Arial Narrow" panose="020B0606020202030204" pitchFamily="34" charset="0"/>
              </a:rPr>
              <a:t>		</a:t>
            </a:r>
            <a:endParaRPr lang="es-MX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s-MX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endParaRPr lang="es-MX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200" dirty="0">
              <a:latin typeface="Century Gothic" panose="020B0502020202020204" pitchFamily="34" charset="0"/>
            </a:endParaRPr>
          </a:p>
        </p:txBody>
      </p:sp>
      <p:sp>
        <p:nvSpPr>
          <p:cNvPr id="6" name="3 Flecha izquierda">
            <a:hlinkClick r:id="" action="ppaction://noaction"/>
          </p:cNvPr>
          <p:cNvSpPr/>
          <p:nvPr/>
        </p:nvSpPr>
        <p:spPr>
          <a:xfrm rot="10800000">
            <a:off x="11056996" y="6356624"/>
            <a:ext cx="399022" cy="384735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944" y="3352800"/>
            <a:ext cx="2612107" cy="2157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1" t="5068" r="4171" b="13592"/>
          <a:stretch/>
        </p:blipFill>
        <p:spPr bwMode="auto">
          <a:xfrm>
            <a:off x="9273096" y="1819257"/>
            <a:ext cx="1868146" cy="1608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2133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2"/>
            <a:ext cx="12192000" cy="6859522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3D528B1-40C1-4269-80CC-0A2154C20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998925"/>
              </p:ext>
            </p:extLst>
          </p:nvPr>
        </p:nvGraphicFramePr>
        <p:xfrm>
          <a:off x="874785" y="1673068"/>
          <a:ext cx="10515110" cy="441491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993300">
                  <a:extLst>
                    <a:ext uri="{9D8B030D-6E8A-4147-A177-3AD203B41FA5}">
                      <a16:colId xmlns:a16="http://schemas.microsoft.com/office/drawing/2014/main" val="706356858"/>
                    </a:ext>
                  </a:extLst>
                </a:gridCol>
                <a:gridCol w="3760905">
                  <a:extLst>
                    <a:ext uri="{9D8B030D-6E8A-4147-A177-3AD203B41FA5}">
                      <a16:colId xmlns:a16="http://schemas.microsoft.com/office/drawing/2014/main" val="2839147700"/>
                    </a:ext>
                  </a:extLst>
                </a:gridCol>
                <a:gridCol w="3760905">
                  <a:extLst>
                    <a:ext uri="{9D8B030D-6E8A-4147-A177-3AD203B41FA5}">
                      <a16:colId xmlns:a16="http://schemas.microsoft.com/office/drawing/2014/main" val="3533270657"/>
                    </a:ext>
                  </a:extLst>
                </a:gridCol>
              </a:tblGrid>
              <a:tr h="6548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latin typeface="Arial Narrow" panose="020B0606020202030204" pitchFamily="34" charset="0"/>
                        </a:rPr>
                        <a:t>TEMAS DE CAPACITACIÓN</a:t>
                      </a:r>
                      <a:endParaRPr lang="es-MX" sz="2000" b="1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584534"/>
                  </a:ext>
                </a:extLst>
              </a:tr>
              <a:tr h="579365">
                <a:tc>
                  <a:txBody>
                    <a:bodyPr/>
                    <a:lstStyle/>
                    <a:p>
                      <a:pPr algn="ctr"/>
                      <a:r>
                        <a:rPr lang="es-MX" sz="1800" b="1" kern="1200" dirty="0" smtClean="0">
                          <a:latin typeface="Arial Narrow" panose="020B0606020202030204" pitchFamily="34" charset="0"/>
                        </a:rPr>
                        <a:t>TEMA</a:t>
                      </a:r>
                      <a:endParaRPr lang="es-ES" sz="1800" b="1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AB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1" kern="1200" dirty="0" smtClean="0">
                          <a:latin typeface="Arial Narrow" panose="020B0606020202030204" pitchFamily="34" charset="0"/>
                        </a:rPr>
                        <a:t>SUBTEMA</a:t>
                      </a:r>
                      <a:endParaRPr lang="es-ES" sz="1800" b="1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AB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800" b="1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AB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288037"/>
                  </a:ext>
                </a:extLst>
              </a:tr>
              <a:tr h="318069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endParaRPr lang="es-MX" dirty="0" smtClean="0">
                        <a:latin typeface="Arial Narrow" panose="020B0606020202030204" pitchFamily="34" charset="0"/>
                      </a:endParaRPr>
                    </a:p>
                    <a:p>
                      <a:pPr marL="342900" indent="-342900" algn="ctr">
                        <a:buAutoNum type="arabicPeriod"/>
                      </a:pPr>
                      <a:endParaRPr lang="es-MX" dirty="0" smtClean="0">
                        <a:latin typeface="Arial Narrow" panose="020B0606020202030204" pitchFamily="34" charset="0"/>
                      </a:endParaRPr>
                    </a:p>
                    <a:p>
                      <a:pPr marL="342900" indent="-342900" algn="ctr">
                        <a:buAutoNum type="arabicPeriod"/>
                      </a:pPr>
                      <a:endParaRPr lang="es-MX" dirty="0" smtClean="0">
                        <a:latin typeface="Arial Narrow" panose="020B0606020202030204" pitchFamily="34" charset="0"/>
                      </a:endParaRPr>
                    </a:p>
                    <a:p>
                      <a:pPr marL="342900" indent="-342900" algn="ctr">
                        <a:buAutoNum type="arabicPeriod"/>
                      </a:pPr>
                      <a:endParaRPr lang="es-MX" dirty="0">
                        <a:latin typeface="Arial Narrow" panose="020B0606020202030204" pitchFamily="34" charset="0"/>
                      </a:endParaRPr>
                    </a:p>
                    <a:p>
                      <a:pPr marL="400050" indent="-400050" algn="ctr">
                        <a:buFont typeface="+mj-lt"/>
                        <a:buAutoNum type="romanUcPeriod"/>
                      </a:pPr>
                      <a:r>
                        <a:rPr lang="es-MX" sz="2000" kern="1200" dirty="0" smtClean="0">
                          <a:latin typeface="Arial Narrow" panose="020B0606020202030204" pitchFamily="34" charset="0"/>
                        </a:rPr>
                        <a:t>AUDITORÍA</a:t>
                      </a:r>
                      <a:endParaRPr lang="es-ES" sz="2000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s-MX" sz="1800" kern="12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s-ES" sz="1800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dirty="0" smtClean="0">
                          <a:latin typeface="Arial Narrow" panose="020B0606020202030204" pitchFamily="34" charset="0"/>
                        </a:rPr>
                        <a:t>I.I</a:t>
                      </a:r>
                      <a:r>
                        <a:rPr lang="es-MX" sz="1800" kern="1200" dirty="0" smtClean="0">
                          <a:latin typeface="Arial Narrow" panose="020B0606020202030204" pitchFamily="34" charset="0"/>
                        </a:rPr>
                        <a:t>) </a:t>
                      </a:r>
                      <a:r>
                        <a:rPr lang="es-MX" sz="1800" kern="1200" dirty="0" smtClean="0">
                          <a:latin typeface="Arial Narrow" panose="020B0606020202030204" pitchFamily="34" charset="0"/>
                          <a:hlinkClick r:id="rId3" action="ppaction://hlinkpres?slideindex=1&amp;slidetitle="/>
                        </a:rPr>
                        <a:t>Metodología para Revisiones de      Expedientes</a:t>
                      </a:r>
                      <a:r>
                        <a:rPr lang="es-MX" sz="1800" kern="1200" baseline="0" dirty="0" smtClean="0">
                          <a:latin typeface="Arial Narrow" panose="020B0606020202030204" pitchFamily="34" charset="0"/>
                          <a:hlinkClick r:id="rId3" action="ppaction://hlinkpres?slideindex=1&amp;slidetitle="/>
                        </a:rPr>
                        <a:t> </a:t>
                      </a:r>
                      <a:r>
                        <a:rPr lang="es-MX" sz="1800" kern="1200" dirty="0" smtClean="0">
                          <a:latin typeface="Arial Narrow" panose="020B0606020202030204" pitchFamily="34" charset="0"/>
                          <a:hlinkClick r:id="rId3" action="ppaction://hlinkpres?slideindex=1&amp;slidetitle="/>
                        </a:rPr>
                        <a:t>de Programas Internos y Externos.</a:t>
                      </a:r>
                      <a:endParaRPr lang="es-MX" sz="1800" kern="120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s-ES" sz="1800" kern="1200" dirty="0" smtClean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s-ES" sz="1800" kern="1200" dirty="0" smtClean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s-ES" sz="1800" kern="1200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01571"/>
                  </a:ext>
                </a:extLst>
              </a:tr>
            </a:tbl>
          </a:graphicData>
        </a:graphic>
      </p:graphicFrame>
      <p:pic>
        <p:nvPicPr>
          <p:cNvPr id="8" name="Picture 4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168" y="3787430"/>
            <a:ext cx="1395663" cy="101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4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6" name="Título 4"/>
          <p:cNvSpPr>
            <a:spLocks noGrp="1"/>
          </p:cNvSpPr>
          <p:nvPr>
            <p:ph type="title"/>
          </p:nvPr>
        </p:nvSpPr>
        <p:spPr>
          <a:xfrm>
            <a:off x="1192493" y="1056915"/>
            <a:ext cx="7945676" cy="83495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MX" sz="36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Auditorías (Ejercicio 2010-2012)</a:t>
            </a:r>
            <a:br>
              <a:rPr lang="es-MX" sz="36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es-MX" sz="36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                                </a:t>
            </a:r>
            <a:r>
              <a:rPr lang="es-MX" sz="31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Área Responsable en turno </a:t>
            </a:r>
            <a:endParaRPr lang="es-MX" sz="2700" b="1" kern="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49428" y="5986258"/>
            <a:ext cx="3706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sp>
        <p:nvSpPr>
          <p:cNvPr id="10" name="CuadroTexto 12"/>
          <p:cNvSpPr txBox="1"/>
          <p:nvPr/>
        </p:nvSpPr>
        <p:spPr>
          <a:xfrm>
            <a:off x="3649502" y="6155535"/>
            <a:ext cx="430805" cy="36524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sp>
        <p:nvSpPr>
          <p:cNvPr id="11" name="3 Flecha izquierda">
            <a:hlinkClick r:id="rId3" action="ppaction://hlinksldjump"/>
          </p:cNvPr>
          <p:cNvSpPr/>
          <p:nvPr/>
        </p:nvSpPr>
        <p:spPr>
          <a:xfrm rot="10800000">
            <a:off x="10995209" y="6432552"/>
            <a:ext cx="399022" cy="295022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uadroTexto 1"/>
          <p:cNvSpPr txBox="1"/>
          <p:nvPr/>
        </p:nvSpPr>
        <p:spPr>
          <a:xfrm>
            <a:off x="5606879" y="3069547"/>
            <a:ext cx="443543" cy="4342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910662" y="5816797"/>
            <a:ext cx="1589972" cy="466856"/>
            <a:chOff x="3910662" y="5816797"/>
            <a:chExt cx="1589972" cy="466856"/>
          </a:xfrm>
        </p:grpSpPr>
        <p:sp>
          <p:nvSpPr>
            <p:cNvPr id="14" name="CuadroTexto 1"/>
            <p:cNvSpPr txBox="1"/>
            <p:nvPr/>
          </p:nvSpPr>
          <p:spPr>
            <a:xfrm>
              <a:off x="3910662" y="5816797"/>
              <a:ext cx="416339" cy="43174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6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48</a:t>
              </a:r>
            </a:p>
          </p:txBody>
        </p:sp>
        <p:sp>
          <p:nvSpPr>
            <p:cNvPr id="16" name="CuadroTexto 1"/>
            <p:cNvSpPr txBox="1"/>
            <p:nvPr/>
          </p:nvSpPr>
          <p:spPr>
            <a:xfrm>
              <a:off x="5084295" y="5851904"/>
              <a:ext cx="416339" cy="43174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6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</a:t>
              </a:r>
            </a:p>
          </p:txBody>
        </p:sp>
      </p:grpSp>
      <p:sp>
        <p:nvSpPr>
          <p:cNvPr id="17" name="CuadroTexto 1"/>
          <p:cNvSpPr txBox="1"/>
          <p:nvPr/>
        </p:nvSpPr>
        <p:spPr>
          <a:xfrm>
            <a:off x="3426275" y="5734783"/>
            <a:ext cx="438629" cy="35238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48</a:t>
            </a:r>
          </a:p>
        </p:txBody>
      </p:sp>
      <p:sp>
        <p:nvSpPr>
          <p:cNvPr id="9" name="Proceso alternativo 8"/>
          <p:cNvSpPr/>
          <p:nvPr/>
        </p:nvSpPr>
        <p:spPr>
          <a:xfrm>
            <a:off x="5026727" y="2209158"/>
            <a:ext cx="2032122" cy="1067275"/>
          </a:xfrm>
          <a:prstGeom prst="flowChartAlternateProcess">
            <a:avLst/>
          </a:prstGeom>
          <a:solidFill>
            <a:schemeClr val="bg1"/>
          </a:solidFill>
          <a:ln w="57150" cmpd="dbl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TOTAL DE AUDITORÍAS</a:t>
            </a:r>
          </a:p>
          <a:p>
            <a:pPr algn="ctr"/>
            <a:r>
              <a:rPr lang="es-MX" sz="2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s-MX" sz="24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13 </a:t>
            </a:r>
            <a:r>
              <a:rPr lang="es-MX" sz="2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9" name="Elipse 18"/>
          <p:cNvSpPr/>
          <p:nvPr/>
        </p:nvSpPr>
        <p:spPr>
          <a:xfrm>
            <a:off x="1430074" y="2496925"/>
            <a:ext cx="2534107" cy="1152643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38100" cmpd="dbl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  <a:latin typeface="Arial Narrow" panose="020B0606020202030204" pitchFamily="34" charset="0"/>
              </a:rPr>
              <a:t>Programas Externos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Arial Narrow" panose="020B0606020202030204" pitchFamily="34" charset="0"/>
              </a:rPr>
              <a:t>ASF 10 </a:t>
            </a:r>
          </a:p>
        </p:txBody>
      </p:sp>
      <p:sp>
        <p:nvSpPr>
          <p:cNvPr id="22" name="Proceso alternativo 21"/>
          <p:cNvSpPr/>
          <p:nvPr/>
        </p:nvSpPr>
        <p:spPr>
          <a:xfrm>
            <a:off x="5010823" y="3689333"/>
            <a:ext cx="2119587" cy="959833"/>
          </a:xfrm>
          <a:prstGeom prst="flowChartAlternateProcess">
            <a:avLst/>
          </a:prstGeom>
          <a:gradFill>
            <a:gsLst>
              <a:gs pos="61000">
                <a:srgbClr val="800000"/>
              </a:gs>
              <a:gs pos="50000">
                <a:srgbClr val="800000"/>
              </a:gs>
              <a:gs pos="0">
                <a:srgbClr val="800000"/>
              </a:gs>
              <a:gs pos="84000">
                <a:srgbClr val="800000"/>
              </a:gs>
              <a:gs pos="100000">
                <a:srgbClr val="800000"/>
              </a:gs>
            </a:gsLst>
            <a:lin ang="5400000" scaled="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MX" sz="2800" b="1" dirty="0">
                <a:ln/>
                <a:solidFill>
                  <a:schemeClr val="bg1"/>
                </a:solidFill>
                <a:latin typeface="Arial Narrow" panose="020B0606020202030204" pitchFamily="34" charset="0"/>
              </a:rPr>
              <a:t>48 </a:t>
            </a:r>
            <a:r>
              <a:rPr lang="es-MX" sz="2400" b="1" dirty="0">
                <a:ln/>
                <a:solidFill>
                  <a:schemeClr val="bg1"/>
                </a:solidFill>
                <a:latin typeface="Arial Narrow" panose="020B0606020202030204" pitchFamily="34" charset="0"/>
              </a:rPr>
              <a:t>observaciones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94" y="5456802"/>
            <a:ext cx="1118161" cy="826851"/>
          </a:xfrm>
          <a:prstGeom prst="rect">
            <a:avLst/>
          </a:prstGeom>
        </p:spPr>
      </p:pic>
      <p:sp>
        <p:nvSpPr>
          <p:cNvPr id="30" name="Proceso alternativo 29"/>
          <p:cNvSpPr/>
          <p:nvPr/>
        </p:nvSpPr>
        <p:spPr>
          <a:xfrm>
            <a:off x="1342733" y="4702957"/>
            <a:ext cx="2152705" cy="808789"/>
          </a:xfrm>
          <a:prstGeom prst="flowChartAlternateProcess">
            <a:avLst/>
          </a:prstGeom>
          <a:solidFill>
            <a:schemeClr val="bg1"/>
          </a:solidFill>
          <a:ln w="57150" cmpd="dbl">
            <a:solidFill>
              <a:srgbClr val="4F352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Solventadas</a:t>
            </a:r>
          </a:p>
        </p:txBody>
      </p:sp>
      <p:sp>
        <p:nvSpPr>
          <p:cNvPr id="31" name="Octágono 30"/>
          <p:cNvSpPr/>
          <p:nvPr/>
        </p:nvSpPr>
        <p:spPr>
          <a:xfrm>
            <a:off x="1823697" y="5618376"/>
            <a:ext cx="477075" cy="468794"/>
          </a:xfrm>
          <a:prstGeom prst="octagon">
            <a:avLst/>
          </a:prstGeom>
          <a:solidFill>
            <a:srgbClr val="8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32" name="Igual que 31"/>
          <p:cNvSpPr/>
          <p:nvPr/>
        </p:nvSpPr>
        <p:spPr>
          <a:xfrm>
            <a:off x="2466616" y="5729908"/>
            <a:ext cx="299926" cy="20947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2897122" y="5562887"/>
            <a:ext cx="874837" cy="541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16%</a:t>
            </a:r>
          </a:p>
        </p:txBody>
      </p:sp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00" y="3408590"/>
            <a:ext cx="1780321" cy="2027588"/>
          </a:xfrm>
          <a:prstGeom prst="rect">
            <a:avLst/>
          </a:prstGeom>
        </p:spPr>
      </p:pic>
      <p:sp>
        <p:nvSpPr>
          <p:cNvPr id="35" name="Proceso alternativo 34"/>
          <p:cNvSpPr/>
          <p:nvPr/>
        </p:nvSpPr>
        <p:spPr>
          <a:xfrm>
            <a:off x="8395216" y="4681859"/>
            <a:ext cx="2002238" cy="843244"/>
          </a:xfrm>
          <a:prstGeom prst="flowChartAlternateProcess">
            <a:avLst/>
          </a:prstGeom>
          <a:solidFill>
            <a:schemeClr val="bg1"/>
          </a:solidFill>
          <a:ln w="57150" cmpd="dbl">
            <a:solidFill>
              <a:srgbClr val="4F352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Procedimiento </a:t>
            </a:r>
            <a:r>
              <a:rPr lang="es-MX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Resarcitorio</a:t>
            </a:r>
          </a:p>
          <a:p>
            <a:pPr algn="ctr"/>
            <a:r>
              <a:rPr lang="es-MX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 (Área jurídica ASF) </a:t>
            </a:r>
            <a:endParaRPr lang="es-MX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232" y="5589447"/>
            <a:ext cx="936747" cy="615480"/>
          </a:xfrm>
          <a:prstGeom prst="rect">
            <a:avLst/>
          </a:prstGeom>
        </p:spPr>
      </p:pic>
      <p:sp>
        <p:nvSpPr>
          <p:cNvPr id="38" name="Octágono 37"/>
          <p:cNvSpPr/>
          <p:nvPr/>
        </p:nvSpPr>
        <p:spPr>
          <a:xfrm>
            <a:off x="8422727" y="5614027"/>
            <a:ext cx="715442" cy="590900"/>
          </a:xfrm>
          <a:prstGeom prst="octagon">
            <a:avLst/>
          </a:prstGeom>
          <a:solidFill>
            <a:srgbClr val="8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Arial Narrow" panose="020B0606020202030204" pitchFamily="34" charset="0"/>
              </a:rPr>
              <a:t>40</a:t>
            </a:r>
          </a:p>
        </p:txBody>
      </p:sp>
      <p:sp>
        <p:nvSpPr>
          <p:cNvPr id="39" name="Elipse 38"/>
          <p:cNvSpPr/>
          <p:nvPr/>
        </p:nvSpPr>
        <p:spPr>
          <a:xfrm>
            <a:off x="9640763" y="5614027"/>
            <a:ext cx="907669" cy="5909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84%</a:t>
            </a:r>
          </a:p>
        </p:txBody>
      </p:sp>
      <p:sp>
        <p:nvSpPr>
          <p:cNvPr id="40" name="Igual que 39"/>
          <p:cNvSpPr/>
          <p:nvPr/>
        </p:nvSpPr>
        <p:spPr>
          <a:xfrm>
            <a:off x="9239503" y="5847795"/>
            <a:ext cx="299926" cy="20947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43" name="Conector recto de flecha 42"/>
          <p:cNvCxnSpPr>
            <a:stCxn id="9" idx="1"/>
          </p:cNvCxnSpPr>
          <p:nvPr/>
        </p:nvCxnSpPr>
        <p:spPr>
          <a:xfrm flipH="1">
            <a:off x="3921840" y="2742796"/>
            <a:ext cx="1104887" cy="19357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>
            <a:stCxn id="9" idx="3"/>
          </p:cNvCxnSpPr>
          <p:nvPr/>
        </p:nvCxnSpPr>
        <p:spPr>
          <a:xfrm>
            <a:off x="7058849" y="2742796"/>
            <a:ext cx="1097662" cy="19357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9" name="Igual que 48"/>
          <p:cNvSpPr/>
          <p:nvPr/>
        </p:nvSpPr>
        <p:spPr>
          <a:xfrm>
            <a:off x="5828650" y="3342132"/>
            <a:ext cx="449323" cy="281502"/>
          </a:xfrm>
          <a:prstGeom prst="mathEqual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0" name="Elipse 79"/>
          <p:cNvSpPr/>
          <p:nvPr/>
        </p:nvSpPr>
        <p:spPr>
          <a:xfrm>
            <a:off x="8175514" y="2496925"/>
            <a:ext cx="2534107" cy="1152643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38100" cmpd="dbl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  <a:latin typeface="Arial Narrow" panose="020B0606020202030204" pitchFamily="34" charset="0"/>
              </a:rPr>
              <a:t>Programas Internos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Arial Narrow" panose="020B0606020202030204" pitchFamily="34" charset="0"/>
              </a:rPr>
              <a:t>ASF 3 </a:t>
            </a:r>
          </a:p>
        </p:txBody>
      </p:sp>
    </p:spTree>
    <p:extLst>
      <p:ext uri="{BB962C8B-B14F-4D97-AF65-F5344CB8AC3E}">
        <p14:creationId xmlns:p14="http://schemas.microsoft.com/office/powerpoint/2010/main" val="36239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0"/>
            <a:ext cx="12192000" cy="6859522"/>
          </a:xfrm>
          <a:prstGeom prst="rect">
            <a:avLst/>
          </a:prstGeom>
        </p:spPr>
      </p:pic>
      <p:sp>
        <p:nvSpPr>
          <p:cNvPr id="6" name="Título 4"/>
          <p:cNvSpPr>
            <a:spLocks noGrp="1"/>
          </p:cNvSpPr>
          <p:nvPr>
            <p:ph type="title"/>
          </p:nvPr>
        </p:nvSpPr>
        <p:spPr>
          <a:xfrm>
            <a:off x="874040" y="1158478"/>
            <a:ext cx="7256076" cy="1266083"/>
          </a:xfrm>
        </p:spPr>
        <p:txBody>
          <a:bodyPr>
            <a:normAutofit/>
          </a:bodyPr>
          <a:lstStyle/>
          <a:p>
            <a:r>
              <a:rPr lang="es-MX" sz="28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Auditorías (Ejercicio </a:t>
            </a:r>
            <a:r>
              <a:rPr lang="es-MX" sz="2800" b="1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2013-2017)</a:t>
            </a:r>
            <a:r>
              <a:rPr lang="es-MX" sz="28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es-MX" sz="28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es-MX" sz="2800" b="1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Trabajo de la GSNPA en coordinación con GRFPN</a:t>
            </a:r>
            <a:endParaRPr lang="es-MX" sz="2800" b="1" kern="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49428" y="5986258"/>
            <a:ext cx="3706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sp>
        <p:nvSpPr>
          <p:cNvPr id="10" name="CuadroTexto 12"/>
          <p:cNvSpPr txBox="1"/>
          <p:nvPr/>
        </p:nvSpPr>
        <p:spPr>
          <a:xfrm>
            <a:off x="3649502" y="6155535"/>
            <a:ext cx="430805" cy="36524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sp>
        <p:nvSpPr>
          <p:cNvPr id="11" name="3 Flecha izquierda">
            <a:hlinkClick r:id="rId3" action="ppaction://hlinksldjump"/>
          </p:cNvPr>
          <p:cNvSpPr/>
          <p:nvPr/>
        </p:nvSpPr>
        <p:spPr>
          <a:xfrm rot="10800000">
            <a:off x="10982005" y="6351823"/>
            <a:ext cx="399022" cy="306191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uadroTexto 1"/>
          <p:cNvSpPr txBox="1"/>
          <p:nvPr/>
        </p:nvSpPr>
        <p:spPr>
          <a:xfrm>
            <a:off x="5606879" y="3069547"/>
            <a:ext cx="443543" cy="4342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47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910662" y="5816797"/>
            <a:ext cx="1589972" cy="466856"/>
            <a:chOff x="3910662" y="5816797"/>
            <a:chExt cx="1589972" cy="466856"/>
          </a:xfrm>
        </p:grpSpPr>
        <p:sp>
          <p:nvSpPr>
            <p:cNvPr id="14" name="CuadroTexto 1"/>
            <p:cNvSpPr txBox="1"/>
            <p:nvPr/>
          </p:nvSpPr>
          <p:spPr>
            <a:xfrm>
              <a:off x="3910662" y="5816797"/>
              <a:ext cx="416339" cy="43174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6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48</a:t>
              </a:r>
            </a:p>
          </p:txBody>
        </p:sp>
        <p:sp>
          <p:nvSpPr>
            <p:cNvPr id="16" name="CuadroTexto 1"/>
            <p:cNvSpPr txBox="1"/>
            <p:nvPr/>
          </p:nvSpPr>
          <p:spPr>
            <a:xfrm>
              <a:off x="5084295" y="5851904"/>
              <a:ext cx="416339" cy="43174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6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</a:t>
              </a:r>
            </a:p>
          </p:txBody>
        </p:sp>
      </p:grpSp>
      <p:sp>
        <p:nvSpPr>
          <p:cNvPr id="17" name="CuadroTexto 1"/>
          <p:cNvSpPr txBox="1"/>
          <p:nvPr/>
        </p:nvSpPr>
        <p:spPr>
          <a:xfrm>
            <a:off x="3426275" y="5734783"/>
            <a:ext cx="438629" cy="35238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48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476182" y="2168988"/>
            <a:ext cx="7132096" cy="4169171"/>
            <a:chOff x="358346" y="2182652"/>
            <a:chExt cx="7132096" cy="4169171"/>
          </a:xfrm>
        </p:grpSpPr>
        <p:sp>
          <p:nvSpPr>
            <p:cNvPr id="9" name="Proceso alternativo 8"/>
            <p:cNvSpPr/>
            <p:nvPr/>
          </p:nvSpPr>
          <p:spPr>
            <a:xfrm>
              <a:off x="3378942" y="2182652"/>
              <a:ext cx="1525821" cy="914127"/>
            </a:xfrm>
            <a:prstGeom prst="flowChartAlternateProcess">
              <a:avLst/>
            </a:prstGeom>
            <a:solidFill>
              <a:schemeClr val="bg1"/>
            </a:solidFill>
            <a:ln w="57150" cmpd="dbl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Arial Narrow" panose="020B0606020202030204" pitchFamily="34" charset="0"/>
                </a:rPr>
                <a:t>Auditorías </a:t>
              </a:r>
              <a:r>
                <a:rPr lang="es-MX" sz="2400" b="1" dirty="0" smtClean="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Arial Narrow" panose="020B0606020202030204" pitchFamily="34" charset="0"/>
                </a:rPr>
                <a:t>37</a:t>
              </a:r>
              <a:r>
                <a:rPr lang="es-MX" sz="2000" b="1" dirty="0" smtClean="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s-MX" sz="2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2" name="Proceso alternativo 21"/>
            <p:cNvSpPr/>
            <p:nvPr/>
          </p:nvSpPr>
          <p:spPr>
            <a:xfrm>
              <a:off x="3059037" y="3472252"/>
              <a:ext cx="2119587" cy="959833"/>
            </a:xfrm>
            <a:prstGeom prst="flowChartAlternateProcess">
              <a:avLst/>
            </a:prstGeom>
            <a:gradFill>
              <a:gsLst>
                <a:gs pos="61000">
                  <a:srgbClr val="800000"/>
                </a:gs>
                <a:gs pos="50000">
                  <a:srgbClr val="800000"/>
                </a:gs>
                <a:gs pos="0">
                  <a:srgbClr val="800000"/>
                </a:gs>
                <a:gs pos="84000">
                  <a:srgbClr val="800000"/>
                </a:gs>
                <a:gs pos="100000">
                  <a:srgbClr val="800000"/>
                </a:gs>
              </a:gsLst>
              <a:lin ang="5400000" scaled="0"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es-MX" sz="2800" b="1" dirty="0" smtClean="0">
                  <a:ln/>
                  <a:solidFill>
                    <a:schemeClr val="bg1"/>
                  </a:solidFill>
                  <a:latin typeface="Arial Narrow" panose="020B0606020202030204" pitchFamily="34" charset="0"/>
                </a:rPr>
                <a:t>63 </a:t>
              </a:r>
              <a:r>
                <a:rPr lang="es-MX" sz="2400" b="1" dirty="0">
                  <a:ln/>
                  <a:solidFill>
                    <a:schemeClr val="bg1"/>
                  </a:solidFill>
                  <a:latin typeface="Arial Narrow" panose="020B0606020202030204" pitchFamily="34" charset="0"/>
                </a:rPr>
                <a:t>observaciones</a:t>
              </a:r>
            </a:p>
          </p:txBody>
        </p:sp>
        <p:pic>
          <p:nvPicPr>
            <p:cNvPr id="28" name="Imagen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346" y="3137413"/>
              <a:ext cx="2291090" cy="1694202"/>
            </a:xfrm>
            <a:prstGeom prst="rect">
              <a:avLst/>
            </a:prstGeom>
          </p:spPr>
        </p:pic>
        <p:sp>
          <p:nvSpPr>
            <p:cNvPr id="30" name="Proceso alternativo 29"/>
            <p:cNvSpPr/>
            <p:nvPr/>
          </p:nvSpPr>
          <p:spPr>
            <a:xfrm>
              <a:off x="1063700" y="5012447"/>
              <a:ext cx="1632743" cy="524096"/>
            </a:xfrm>
            <a:prstGeom prst="flowChartAlternateProcess">
              <a:avLst/>
            </a:prstGeom>
            <a:solidFill>
              <a:schemeClr val="bg1"/>
            </a:solidFill>
            <a:ln w="57150" cmpd="dbl">
              <a:solidFill>
                <a:srgbClr val="4F35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Arial Narrow" panose="020B0606020202030204" pitchFamily="34" charset="0"/>
                </a:rPr>
                <a:t>Solventadas</a:t>
              </a:r>
            </a:p>
          </p:txBody>
        </p:sp>
        <p:sp>
          <p:nvSpPr>
            <p:cNvPr id="31" name="Octágono 30"/>
            <p:cNvSpPr/>
            <p:nvPr/>
          </p:nvSpPr>
          <p:spPr>
            <a:xfrm>
              <a:off x="868047" y="5720661"/>
              <a:ext cx="686012" cy="576916"/>
            </a:xfrm>
            <a:prstGeom prst="octagon">
              <a:avLst/>
            </a:prstGeom>
            <a:solidFill>
              <a:srgbClr val="8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 smtClean="0">
                  <a:latin typeface="Arial Narrow" panose="020B0606020202030204" pitchFamily="34" charset="0"/>
                </a:rPr>
                <a:t>57</a:t>
              </a:r>
              <a:endParaRPr lang="es-MX" sz="28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Igual que 31"/>
            <p:cNvSpPr/>
            <p:nvPr/>
          </p:nvSpPr>
          <p:spPr>
            <a:xfrm>
              <a:off x="1730109" y="5893317"/>
              <a:ext cx="299926" cy="209470"/>
            </a:xfrm>
            <a:prstGeom prst="mathEqual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33" name="Elipse 32"/>
            <p:cNvSpPr/>
            <p:nvPr/>
          </p:nvSpPr>
          <p:spPr>
            <a:xfrm>
              <a:off x="2170238" y="5734783"/>
              <a:ext cx="952398" cy="6074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 Narrow" panose="020B0606020202030204" pitchFamily="34" charset="0"/>
                </a:rPr>
                <a:t>91%</a:t>
              </a:r>
              <a:endParaRPr lang="es-MX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5" name="Proceso alternativo 34"/>
            <p:cNvSpPr/>
            <p:nvPr/>
          </p:nvSpPr>
          <p:spPr>
            <a:xfrm>
              <a:off x="5382798" y="4967947"/>
              <a:ext cx="1791142" cy="524096"/>
            </a:xfrm>
            <a:prstGeom prst="flowChartAlternateProcess">
              <a:avLst/>
            </a:prstGeom>
            <a:solidFill>
              <a:schemeClr val="bg1"/>
            </a:solidFill>
            <a:ln w="57150" cmpd="dbl">
              <a:solidFill>
                <a:srgbClr val="4F35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Arial Narrow" panose="020B0606020202030204" pitchFamily="34" charset="0"/>
                </a:rPr>
                <a:t>Sin Solventar</a:t>
              </a:r>
            </a:p>
          </p:txBody>
        </p:sp>
        <p:pic>
          <p:nvPicPr>
            <p:cNvPr id="37" name="Imagen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4242" y="5082804"/>
              <a:ext cx="675307" cy="769100"/>
            </a:xfrm>
            <a:prstGeom prst="rect">
              <a:avLst/>
            </a:prstGeom>
          </p:spPr>
        </p:pic>
        <p:sp>
          <p:nvSpPr>
            <p:cNvPr id="38" name="Octágono 37"/>
            <p:cNvSpPr/>
            <p:nvPr/>
          </p:nvSpPr>
          <p:spPr>
            <a:xfrm>
              <a:off x="5301690" y="5737220"/>
              <a:ext cx="715442" cy="590900"/>
            </a:xfrm>
            <a:prstGeom prst="octagon">
              <a:avLst/>
            </a:prstGeom>
            <a:solidFill>
              <a:srgbClr val="8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>
                  <a:latin typeface="Arial Narrow" panose="020B0606020202030204" pitchFamily="34" charset="0"/>
                </a:rPr>
                <a:t>6</a:t>
              </a:r>
            </a:p>
          </p:txBody>
        </p:sp>
        <p:sp>
          <p:nvSpPr>
            <p:cNvPr id="39" name="Elipse 38"/>
            <p:cNvSpPr/>
            <p:nvPr/>
          </p:nvSpPr>
          <p:spPr>
            <a:xfrm>
              <a:off x="6582773" y="5760923"/>
              <a:ext cx="907669" cy="5909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 Narrow" panose="020B0606020202030204" pitchFamily="34" charset="0"/>
                </a:rPr>
                <a:t>9</a:t>
              </a:r>
              <a:r>
                <a:rPr lang="es-MX" sz="20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 Narrow" panose="020B0606020202030204" pitchFamily="34" charset="0"/>
                </a:rPr>
                <a:t>%</a:t>
              </a:r>
              <a:endParaRPr lang="es-MX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0" name="Igual que 39"/>
            <p:cNvSpPr/>
            <p:nvPr/>
          </p:nvSpPr>
          <p:spPr>
            <a:xfrm>
              <a:off x="6154690" y="5935744"/>
              <a:ext cx="299926" cy="209470"/>
            </a:xfrm>
            <a:prstGeom prst="mathEqual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49" name="Igual que 48"/>
          <p:cNvSpPr/>
          <p:nvPr/>
        </p:nvSpPr>
        <p:spPr>
          <a:xfrm>
            <a:off x="3954998" y="3165198"/>
            <a:ext cx="373711" cy="222980"/>
          </a:xfrm>
          <a:prstGeom prst="mathEqual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4460" y="1598265"/>
            <a:ext cx="3702255" cy="374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8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2"/>
            <a:ext cx="12192000" cy="685952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868905" y="2029326"/>
            <a:ext cx="8365958" cy="3874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7" name="Marcador de contenido 1"/>
          <p:cNvSpPr>
            <a:spLocks noGrp="1"/>
          </p:cNvSpPr>
          <p:nvPr>
            <p:ph idx="1"/>
          </p:nvPr>
        </p:nvSpPr>
        <p:spPr>
          <a:xfrm>
            <a:off x="1906325" y="1651413"/>
            <a:ext cx="9106580" cy="4653133"/>
          </a:xfrm>
        </p:spPr>
        <p:txBody>
          <a:bodyPr>
            <a:normAutofit lnSpcReduction="10000"/>
          </a:bodyPr>
          <a:lstStyle/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3500" b="1" dirty="0">
                <a:solidFill>
                  <a:srgbClr val="4F352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FINANCIERA NACIONAL DE DESARROLLO AGROPECUARIO, RURAL, FORESTAL Y PESQUERO </a:t>
            </a:r>
          </a:p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  <a:p>
            <a:pPr marL="504597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59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MUCHAS GRACIAS</a:t>
            </a: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  <a:p>
            <a:pPr marL="0" indent="0" algn="r">
              <a:buNone/>
            </a:pP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22 </a:t>
            </a:r>
            <a:r>
              <a:rPr lang="es-ES" sz="15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de </a:t>
            </a: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marzo </a:t>
            </a:r>
            <a:r>
              <a:rPr lang="es-ES" sz="15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de </a:t>
            </a: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" panose="02040604050505020304" pitchFamily="18" charset="0"/>
                <a:ea typeface="ヒラギノ角ゴ Pro W3"/>
                <a:cs typeface="Arial" pitchFamily="34" charset="0"/>
              </a:rPr>
              <a:t>2019</a:t>
            </a:r>
            <a:endParaRPr lang="es-ES" sz="15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  <a:ea typeface="ヒラギノ角ゴ Pro W3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162</Words>
  <Application>Microsoft Office PowerPoint</Application>
  <PresentationFormat>Panorámica</PresentationFormat>
  <Paragraphs>83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Century</vt:lpstr>
      <vt:lpstr>Century Gothic</vt:lpstr>
      <vt:lpstr>ヒラギノ角ゴ Pro W3</vt:lpstr>
      <vt:lpstr>Tema de Office</vt:lpstr>
      <vt:lpstr>Presentación de PowerPoint</vt:lpstr>
      <vt:lpstr>Presentación de PowerPoint</vt:lpstr>
      <vt:lpstr>Presentación de PowerPoint</vt:lpstr>
      <vt:lpstr>Auditorías (Ejercicio 2010-2012)                                 Área Responsable en turno </vt:lpstr>
      <vt:lpstr>Auditorías (Ejercicio 2013-2017) Trabajo de la GSNPA en coordinación con GRFPN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Itzayana Soriano Hernández</dc:creator>
  <cp:lastModifiedBy>karen Itzayana Soriano Hernández</cp:lastModifiedBy>
  <cp:revision>81</cp:revision>
  <dcterms:created xsi:type="dcterms:W3CDTF">2019-01-04T21:15:08Z</dcterms:created>
  <dcterms:modified xsi:type="dcterms:W3CDTF">2019-03-21T18:54:39Z</dcterms:modified>
</cp:coreProperties>
</file>