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5" r:id="rId4"/>
    <p:sldId id="264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23A"/>
    <a:srgbClr val="DACB96"/>
    <a:srgbClr val="233616"/>
    <a:srgbClr val="5C0000"/>
    <a:srgbClr val="FFF9E5"/>
    <a:srgbClr val="FFDA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FND\2017\RESUMENES%20EJECUTIVOS%20Y%20CEDULAS\GRAFICAS%20EXTERNOS%20E%20INTERNOS%20FI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FND\2017\RESUMENES%20EJECUTIVOS%20Y%20CEDULAS\GRAFICAS%20EXTERNOS%20E%20INTERNOS%20FI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GENERAL!$I$5</c:f>
              <c:strCache>
                <c:ptCount val="1"/>
                <c:pt idx="0">
                  <c:v>Apoyos Internos </c:v>
                </c:pt>
              </c:strCache>
            </c:strRef>
          </c:tx>
          <c:dPt>
            <c:idx val="0"/>
            <c:bubble3D val="0"/>
            <c:spPr>
              <a:solidFill>
                <a:srgbClr val="233616"/>
              </a:solidFill>
              <a:ln>
                <a:solidFill>
                  <a:srgbClr val="233616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634-4C73-9272-7EC4A153AB8F}"/>
              </c:ext>
            </c:extLst>
          </c:dPt>
          <c:dPt>
            <c:idx val="1"/>
            <c:bubble3D val="0"/>
            <c:spPr>
              <a:solidFill>
                <a:srgbClr val="5C0000"/>
              </a:solidFill>
              <a:ln>
                <a:solidFill>
                  <a:srgbClr val="5C0000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634-4C73-9272-7EC4A153AB8F}"/>
              </c:ext>
            </c:extLst>
          </c:dPt>
          <c:dPt>
            <c:idx val="2"/>
            <c:bubble3D val="0"/>
            <c:spPr>
              <a:solidFill>
                <a:srgbClr val="DACB96"/>
              </a:solidFill>
              <a:ln>
                <a:solidFill>
                  <a:srgbClr val="DACB96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634-4C73-9272-7EC4A153AB8F}"/>
              </c:ext>
            </c:extLst>
          </c:dPt>
          <c:dPt>
            <c:idx val="3"/>
            <c:bubble3D val="0"/>
            <c:spPr>
              <a:solidFill>
                <a:srgbClr val="5E923A"/>
              </a:solidFill>
              <a:ln>
                <a:solidFill>
                  <a:srgbClr val="5E923A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634-4C73-9272-7EC4A153AB8F}"/>
              </c:ext>
            </c:extLst>
          </c:dPt>
          <c:dPt>
            <c:idx val="4"/>
            <c:bubble3D val="0"/>
            <c:spPr>
              <a:solidFill>
                <a:srgbClr val="FFF9E5"/>
              </a:solidFill>
              <a:ln>
                <a:solidFill>
                  <a:srgbClr val="FFF9E5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634-4C73-9272-7EC4A153AB8F}"/>
              </c:ext>
            </c:extLst>
          </c:dPt>
          <c:dLbls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rgbClr val="233616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490BADB7-2112-449F-8868-43661C0905FA}" type="VALUE">
                      <a:rPr lang="en-US">
                        <a:solidFill>
                          <a:srgbClr val="233616"/>
                        </a:solidFill>
                      </a:rPr>
                      <a:pPr>
                        <a:defRPr sz="1400" b="1">
                          <a:solidFill>
                            <a:srgbClr val="233616"/>
                          </a:solidFill>
                          <a:latin typeface="Arial Narrow" panose="020B0606020202030204" pitchFamily="34" charset="0"/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233616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634-4C73-9272-7EC4A153AB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GENERAL!$H$6:$H$10</c:f>
              <c:strCache>
                <c:ptCount val="5"/>
                <c:pt idx="0">
                  <c:v>Solicitud </c:v>
                </c:pt>
                <c:pt idx="1">
                  <c:v>Autorización </c:v>
                </c:pt>
                <c:pt idx="2">
                  <c:v>Ministración </c:v>
                </c:pt>
                <c:pt idx="3">
                  <c:v>Comprobación</c:v>
                </c:pt>
                <c:pt idx="4">
                  <c:v>Otros </c:v>
                </c:pt>
              </c:strCache>
            </c:strRef>
          </c:cat>
          <c:val>
            <c:numRef>
              <c:f>GENERAL!$I$6:$I$10</c:f>
              <c:numCache>
                <c:formatCode>0%</c:formatCode>
                <c:ptCount val="5"/>
                <c:pt idx="0">
                  <c:v>0.47222222222222221</c:v>
                </c:pt>
                <c:pt idx="1">
                  <c:v>0.17592592592592593</c:v>
                </c:pt>
                <c:pt idx="2">
                  <c:v>0.15740740740740741</c:v>
                </c:pt>
                <c:pt idx="3">
                  <c:v>0.15740740740740741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634-4C73-9272-7EC4A153AB8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GENERAL!$J$5</c:f>
              <c:strCache>
                <c:ptCount val="1"/>
                <c:pt idx="0">
                  <c:v>Apoyos Externos</c:v>
                </c:pt>
              </c:strCache>
            </c:strRef>
          </c:tx>
          <c:dPt>
            <c:idx val="0"/>
            <c:bubble3D val="0"/>
            <c:spPr>
              <a:solidFill>
                <a:srgbClr val="233616"/>
              </a:solidFill>
              <a:ln>
                <a:solidFill>
                  <a:srgbClr val="233616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182-4BFC-8EF9-7688B2FE4180}"/>
              </c:ext>
            </c:extLst>
          </c:dPt>
          <c:dPt>
            <c:idx val="1"/>
            <c:bubble3D val="0"/>
            <c:spPr>
              <a:solidFill>
                <a:srgbClr val="5C0000"/>
              </a:solidFill>
              <a:ln>
                <a:solidFill>
                  <a:srgbClr val="5C0000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182-4BFC-8EF9-7688B2FE4180}"/>
              </c:ext>
            </c:extLst>
          </c:dPt>
          <c:dPt>
            <c:idx val="2"/>
            <c:bubble3D val="0"/>
            <c:spPr>
              <a:solidFill>
                <a:srgbClr val="DACB96"/>
              </a:solidFill>
              <a:ln>
                <a:solidFill>
                  <a:srgbClr val="DACB96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182-4BFC-8EF9-7688B2FE4180}"/>
              </c:ext>
            </c:extLst>
          </c:dPt>
          <c:dPt>
            <c:idx val="3"/>
            <c:bubble3D val="0"/>
            <c:spPr>
              <a:solidFill>
                <a:srgbClr val="5E923A"/>
              </a:solidFill>
              <a:ln>
                <a:solidFill>
                  <a:srgbClr val="5E923A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182-4BFC-8EF9-7688B2FE4180}"/>
              </c:ext>
            </c:extLst>
          </c:dPt>
          <c:dPt>
            <c:idx val="4"/>
            <c:bubble3D val="0"/>
            <c:spPr>
              <a:solidFill>
                <a:srgbClr val="FFF9E5"/>
              </a:solidFill>
              <a:ln>
                <a:solidFill>
                  <a:srgbClr val="FFF9E5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182-4BFC-8EF9-7688B2FE4180}"/>
              </c:ext>
            </c:extLst>
          </c:dPt>
          <c:dLbls>
            <c:dLbl>
              <c:idx val="2"/>
              <c:layout>
                <c:manualLayout>
                  <c:x val="-5.9664073922200488E-2"/>
                  <c:y val="-9.47524459950426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182-4BFC-8EF9-7688B2FE418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B3954C7A-F6DE-461C-8B6C-20E08C48D789}" type="VALUE">
                      <a:rPr lang="en-US">
                        <a:solidFill>
                          <a:srgbClr val="233616"/>
                        </a:solidFill>
                      </a:rPr>
                      <a:pPr/>
                      <a:t>[VALOR]</a:t>
                    </a:fld>
                    <a:endParaRPr lang="es-MX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182-4BFC-8EF9-7688B2FE41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GENERAL!$H$6:$H$10</c:f>
              <c:strCache>
                <c:ptCount val="5"/>
                <c:pt idx="0">
                  <c:v>Solicitud </c:v>
                </c:pt>
                <c:pt idx="1">
                  <c:v>Autorización </c:v>
                </c:pt>
                <c:pt idx="2">
                  <c:v>Ministración </c:v>
                </c:pt>
                <c:pt idx="3">
                  <c:v>Comprobación</c:v>
                </c:pt>
                <c:pt idx="4">
                  <c:v>Otros </c:v>
                </c:pt>
              </c:strCache>
            </c:strRef>
          </c:cat>
          <c:val>
            <c:numRef>
              <c:f>GENERAL!$J$6:$J$10</c:f>
              <c:numCache>
                <c:formatCode>0%</c:formatCode>
                <c:ptCount val="5"/>
                <c:pt idx="0">
                  <c:v>0.21333333333333335</c:v>
                </c:pt>
                <c:pt idx="1">
                  <c:v>0.16888888888888889</c:v>
                </c:pt>
                <c:pt idx="2">
                  <c:v>3.111111111111111E-2</c:v>
                </c:pt>
                <c:pt idx="3">
                  <c:v>0.45777777777777778</c:v>
                </c:pt>
                <c:pt idx="4">
                  <c:v>0.12888888888888889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182-4BFC-8EF9-7688B2FE418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44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17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662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427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143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47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09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28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010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68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29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8FF4B-7E01-4FF0-BE98-1E2470DAA5A2}" type="datetimeFigureOut">
              <a:rPr lang="es-MX" smtClean="0"/>
              <a:t>21/03/2019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57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Nvo%20MEtodolog&#237;a%20GSNPA.ppt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&#233;dula%20de%20Seguimiento%20Normativo%20(Internos).xls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CONTROL%20INTERNO.pptx" TargetMode="External"/><Relationship Id="rId3" Type="http://schemas.openxmlformats.org/officeDocument/2006/relationships/slide" Target="slide7.xml"/><Relationship Id="rId7" Type="http://schemas.openxmlformats.org/officeDocument/2006/relationships/hyperlink" Target="Marco%20de%20Referencia.xls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C&#233;dula%20de%20Seguimiento%20Normativo%20(Internos).xlsx" TargetMode="External"/><Relationship Id="rId5" Type="http://schemas.openxmlformats.org/officeDocument/2006/relationships/hyperlink" Target="Pasos%20para%20aplicar%20muestra%20estad&#237;stica%20y%20aleatoria.xlsx" TargetMode="External"/><Relationship Id="rId4" Type="http://schemas.openxmlformats.org/officeDocument/2006/relationships/hyperlink" Target="Matriz%20de%20Normatividad/Matriz%20de%20Normatividad%20Directa.xls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clasificaci&#243;n/autorizaci&#243;n.xlsx" TargetMode="External"/><Relationship Id="rId3" Type="http://schemas.openxmlformats.org/officeDocument/2006/relationships/slide" Target="slide3.xml"/><Relationship Id="rId7" Type="http://schemas.openxmlformats.org/officeDocument/2006/relationships/hyperlink" Target="clasificaci&#243;n/solicitud.xls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../Herramientas/GRAFICAS%20EXTERNOS%20E%20INTERNOS%20FINAL.xlsx" TargetMode="External"/><Relationship Id="rId5" Type="http://schemas.openxmlformats.org/officeDocument/2006/relationships/chart" Target="../charts/chart2.xml"/><Relationship Id="rId10" Type="http://schemas.openxmlformats.org/officeDocument/2006/relationships/hyperlink" Target="clasificaci&#243;n/comprobaci&#243;n.xlsx" TargetMode="External"/><Relationship Id="rId4" Type="http://schemas.openxmlformats.org/officeDocument/2006/relationships/chart" Target="../charts/chart1.xml"/><Relationship Id="rId9" Type="http://schemas.openxmlformats.org/officeDocument/2006/relationships/hyperlink" Target="clasificaci&#243;n/ministraci&#243;n.xls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442575" y="1149679"/>
            <a:ext cx="4067889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36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INTRODUCCIÓN </a:t>
            </a:r>
            <a:endParaRPr lang="es-ES" altLang="es-MX" sz="3600" b="1" kern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43679" y="2461245"/>
            <a:ext cx="958901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Arial Narrow" panose="020B0606020202030204" pitchFamily="34" charset="0"/>
              </a:rPr>
              <a:t>La Gerencia de Seguimiento Normativo de los Programas de Apoyo (GSNPA) en conjunto con las Gerencias Regionales de Fomento y Promoción de </a:t>
            </a:r>
            <a:r>
              <a:rPr lang="es-MX" sz="2000" dirty="0" smtClean="0">
                <a:latin typeface="Arial Narrow" panose="020B0606020202030204" pitchFamily="34" charset="0"/>
              </a:rPr>
              <a:t>Negocios (GRFPN): Norte, Noroeste, Sur, Sureste y Corporativo; </a:t>
            </a:r>
            <a:r>
              <a:rPr lang="es-MX" sz="2000" dirty="0" smtClean="0">
                <a:latin typeface="Arial Narrow" panose="020B0606020202030204" pitchFamily="34" charset="0"/>
              </a:rPr>
              <a:t>presentan una metodología con la finalidad de fortalecer </a:t>
            </a:r>
            <a:r>
              <a:rPr lang="es-MX" sz="2000" dirty="0">
                <a:latin typeface="Arial Narrow" panose="020B0606020202030204" pitchFamily="34" charset="0"/>
              </a:rPr>
              <a:t>los </a:t>
            </a:r>
            <a:r>
              <a:rPr lang="es-MX" sz="2000" dirty="0" smtClean="0">
                <a:latin typeface="Arial Narrow" panose="020B0606020202030204" pitchFamily="34" charset="0"/>
              </a:rPr>
              <a:t>procesos administrativos,  los </a:t>
            </a:r>
            <a:r>
              <a:rPr lang="es-MX" sz="2000" dirty="0">
                <a:latin typeface="Arial Narrow" panose="020B0606020202030204" pitchFamily="34" charset="0"/>
              </a:rPr>
              <a:t>sistemas de </a:t>
            </a:r>
            <a:r>
              <a:rPr lang="es-MX" sz="2000" dirty="0" smtClean="0">
                <a:latin typeface="Arial Narrow" panose="020B0606020202030204" pitchFamily="34" charset="0"/>
              </a:rPr>
              <a:t>control interno, </a:t>
            </a:r>
            <a:r>
              <a:rPr lang="es-MX" sz="2000" dirty="0">
                <a:latin typeface="Arial Narrow" panose="020B0606020202030204" pitchFamily="34" charset="0"/>
              </a:rPr>
              <a:t>las disposiciones </a:t>
            </a:r>
            <a:r>
              <a:rPr lang="es-MX" sz="2000" dirty="0" smtClean="0">
                <a:latin typeface="Arial Narrow" panose="020B0606020202030204" pitchFamily="34" charset="0"/>
              </a:rPr>
              <a:t>legales y normativas, para dar </a:t>
            </a:r>
            <a:r>
              <a:rPr lang="es-MX" sz="2000" dirty="0">
                <a:latin typeface="Arial Narrow" panose="020B0606020202030204" pitchFamily="34" charset="0"/>
              </a:rPr>
              <a:t>cumplimiento </a:t>
            </a:r>
            <a:r>
              <a:rPr lang="es-MX" sz="2000" dirty="0" smtClean="0">
                <a:latin typeface="Arial Narrow" panose="020B0606020202030204" pitchFamily="34" charset="0"/>
              </a:rPr>
              <a:t>a las metas </a:t>
            </a:r>
            <a:r>
              <a:rPr lang="es-MX" sz="2000" dirty="0">
                <a:latin typeface="Arial Narrow" panose="020B0606020202030204" pitchFamily="34" charset="0"/>
              </a:rPr>
              <a:t>y </a:t>
            </a:r>
            <a:r>
              <a:rPr lang="es-MX" sz="2000" dirty="0" smtClean="0">
                <a:latin typeface="Arial Narrow" panose="020B0606020202030204" pitchFamily="34" charset="0"/>
              </a:rPr>
              <a:t>objetivos </a:t>
            </a:r>
            <a:r>
              <a:rPr lang="es-MX" sz="2000" dirty="0">
                <a:latin typeface="Arial Narrow" panose="020B0606020202030204" pitchFamily="34" charset="0"/>
              </a:rPr>
              <a:t>de la </a:t>
            </a:r>
            <a:r>
              <a:rPr lang="es-MX" sz="2000" dirty="0" smtClean="0">
                <a:latin typeface="Arial Narrow" panose="020B0606020202030204" pitchFamily="34" charset="0"/>
              </a:rPr>
              <a:t>Institución, así como reforzar el desempeño de actuación </a:t>
            </a:r>
            <a:r>
              <a:rPr lang="es-MX" sz="2000" dirty="0">
                <a:latin typeface="Arial Narrow" panose="020B0606020202030204" pitchFamily="34" charset="0"/>
              </a:rPr>
              <a:t>de los </a:t>
            </a:r>
            <a:r>
              <a:rPr lang="es-MX" sz="2000" dirty="0" smtClean="0">
                <a:latin typeface="Arial Narrow" panose="020B0606020202030204" pitchFamily="34" charset="0"/>
              </a:rPr>
              <a:t>servidores </a:t>
            </a:r>
            <a:r>
              <a:rPr lang="es-MX" sz="2000" dirty="0" smtClean="0">
                <a:latin typeface="Arial Narrow" panose="020B0606020202030204" pitchFamily="34" charset="0"/>
              </a:rPr>
              <a:t>públicos.</a:t>
            </a:r>
            <a:endParaRPr lang="es-MX" sz="2000" dirty="0">
              <a:latin typeface="Arial Narrow" panose="020B0606020202030204" pitchFamily="34" charset="0"/>
            </a:endParaRPr>
          </a:p>
          <a:p>
            <a:pPr algn="just"/>
            <a:endParaRPr lang="es-MX" sz="2000" dirty="0">
              <a:latin typeface="Arial Narrow" panose="020B0606020202030204" pitchFamily="34" charset="0"/>
            </a:endParaRPr>
          </a:p>
          <a:p>
            <a:pPr algn="just"/>
            <a:r>
              <a:rPr lang="es-MX" sz="2000" dirty="0" smtClean="0">
                <a:latin typeface="Arial Narrow" panose="020B0606020202030204" pitchFamily="34" charset="0"/>
              </a:rPr>
              <a:t>En este sentido se </a:t>
            </a:r>
            <a:r>
              <a:rPr lang="es-MX" sz="2000" dirty="0" smtClean="0">
                <a:latin typeface="Arial Narrow" panose="020B0606020202030204" pitchFamily="34" charset="0"/>
              </a:rPr>
              <a:t>sugiere </a:t>
            </a:r>
            <a:r>
              <a:rPr lang="es-MX" sz="2000" dirty="0" smtClean="0">
                <a:latin typeface="Arial Narrow" panose="020B0606020202030204" pitchFamily="34" charset="0"/>
              </a:rPr>
              <a:t>la metodología en </a:t>
            </a:r>
            <a:r>
              <a:rPr lang="es-MX" sz="2000" dirty="0">
                <a:latin typeface="Arial Narrow" panose="020B0606020202030204" pitchFamily="34" charset="0"/>
              </a:rPr>
              <a:t>carácter preventivo </a:t>
            </a:r>
            <a:r>
              <a:rPr lang="es-MX" sz="2000" dirty="0" smtClean="0">
                <a:latin typeface="Arial Narrow" panose="020B0606020202030204" pitchFamily="34" charset="0"/>
              </a:rPr>
              <a:t>para evitar la recurrencia </a:t>
            </a:r>
            <a:r>
              <a:rPr lang="es-MX" sz="2000" dirty="0" smtClean="0">
                <a:latin typeface="Arial Narrow" panose="020B0606020202030204" pitchFamily="34" charset="0"/>
              </a:rPr>
              <a:t>de </a:t>
            </a:r>
            <a:r>
              <a:rPr lang="es-MX" sz="2000" dirty="0" smtClean="0">
                <a:latin typeface="Arial Narrow" panose="020B0606020202030204" pitchFamily="34" charset="0"/>
              </a:rPr>
              <a:t>las </a:t>
            </a:r>
            <a:r>
              <a:rPr lang="es-MX" sz="2000" dirty="0" smtClean="0">
                <a:latin typeface="Arial Narrow" panose="020B0606020202030204" pitchFamily="34" charset="0"/>
              </a:rPr>
              <a:t>observaciones. </a:t>
            </a:r>
            <a:endParaRPr lang="es-MX" sz="2000" dirty="0">
              <a:latin typeface="Arial Narrow" panose="020B0606020202030204" pitchFamily="34" charset="0"/>
            </a:endParaRPr>
          </a:p>
          <a:p>
            <a:pPr algn="just"/>
            <a:endParaRPr lang="es-MX" sz="2400" dirty="0" smtClean="0">
              <a:latin typeface="Century Gothic" panose="020B0502020202020204" pitchFamily="34" charset="0"/>
            </a:endParaRPr>
          </a:p>
          <a:p>
            <a:pPr algn="just"/>
            <a:endParaRPr lang="es-MX" sz="2400" dirty="0">
              <a:latin typeface="Century Gothic" panose="020B0502020202020204" pitchFamily="34" charset="0"/>
            </a:endParaRPr>
          </a:p>
        </p:txBody>
      </p:sp>
      <p:sp>
        <p:nvSpPr>
          <p:cNvPr id="5" name="3 Flecha izquierda">
            <a:hlinkClick r:id="rId3" action="ppaction://hlinksldjump"/>
          </p:cNvPr>
          <p:cNvSpPr/>
          <p:nvPr/>
        </p:nvSpPr>
        <p:spPr>
          <a:xfrm rot="10800000">
            <a:off x="11189368" y="6455646"/>
            <a:ext cx="270490" cy="249954"/>
          </a:xfrm>
          <a:prstGeom prst="leftArrow">
            <a:avLst>
              <a:gd name="adj1" fmla="val 50000"/>
              <a:gd name="adj2" fmla="val 42972"/>
            </a:avLst>
          </a:prstGeom>
          <a:solidFill>
            <a:srgbClr val="FFF9E5"/>
          </a:solidFill>
          <a:ln>
            <a:solidFill>
              <a:srgbClr val="233616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kern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46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522"/>
          </a:xfrm>
          <a:prstGeom prst="rect">
            <a:avLst/>
          </a:prstGeom>
        </p:spPr>
      </p:pic>
      <p:sp>
        <p:nvSpPr>
          <p:cNvPr id="9" name="1761 Rectángulo redondeado"/>
          <p:cNvSpPr/>
          <p:nvPr/>
        </p:nvSpPr>
        <p:spPr>
          <a:xfrm>
            <a:off x="3492732" y="1995355"/>
            <a:ext cx="5206536" cy="1024961"/>
          </a:xfrm>
          <a:prstGeom prst="ellipse">
            <a:avLst/>
          </a:prstGeom>
          <a:solidFill>
            <a:srgbClr val="5C0000"/>
          </a:solidFill>
          <a:ln>
            <a:solidFill>
              <a:srgbClr val="5C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PREVENTIVA GENERAL </a:t>
            </a:r>
          </a:p>
        </p:txBody>
      </p:sp>
      <p:grpSp>
        <p:nvGrpSpPr>
          <p:cNvPr id="107" name="Grupo 106"/>
          <p:cNvGrpSpPr/>
          <p:nvPr/>
        </p:nvGrpSpPr>
        <p:grpSpPr>
          <a:xfrm>
            <a:off x="499212" y="2496602"/>
            <a:ext cx="4853871" cy="3024832"/>
            <a:chOff x="499212" y="2496602"/>
            <a:chExt cx="4853871" cy="3024832"/>
          </a:xfrm>
        </p:grpSpPr>
        <p:sp>
          <p:nvSpPr>
            <p:cNvPr id="7" name="1761 Rectángulo redondeado"/>
            <p:cNvSpPr/>
            <p:nvPr/>
          </p:nvSpPr>
          <p:spPr>
            <a:xfrm>
              <a:off x="499212" y="3598570"/>
              <a:ext cx="4853871" cy="1922864"/>
            </a:xfrm>
            <a:prstGeom prst="ellipse">
              <a:avLst/>
            </a:prstGeom>
            <a:solidFill>
              <a:srgbClr val="23361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1" i="0" u="none" strike="noStrike" kern="0" cap="none" spc="0" normalizeH="0" baseline="0" noProof="0" dirty="0" smtClean="0">
                <a:ln>
                  <a:noFill/>
                </a:ln>
                <a:solidFill>
                  <a:srgbClr val="FFF9E5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b="1" kern="0" dirty="0">
                  <a:solidFill>
                    <a:schemeClr val="bg1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DETERMINACIÓN DE ÁREAS DE OPORTUNIDAD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s-MX" b="1" kern="0" dirty="0">
                <a:solidFill>
                  <a:srgbClr val="FFF9E5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b="1" kern="0" dirty="0">
                  <a:solidFill>
                    <a:srgbClr val="FFF9E5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EJERCICIO INMEDIATO ANTERIOR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s-MX" b="1" kern="0" dirty="0">
                <a:solidFill>
                  <a:srgbClr val="FFF9E5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13" name="Conector angular 12"/>
            <p:cNvCxnSpPr>
              <a:endCxn id="7" idx="0"/>
            </p:cNvCxnSpPr>
            <p:nvPr/>
          </p:nvCxnSpPr>
          <p:spPr>
            <a:xfrm rot="5400000">
              <a:off x="2636687" y="2786063"/>
              <a:ext cx="1101968" cy="523046"/>
            </a:xfrm>
            <a:prstGeom prst="bentConnector3">
              <a:avLst>
                <a:gd name="adj1" fmla="val -973"/>
              </a:avLst>
            </a:prstGeom>
            <a:ln w="57150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04" name="Elipse 103"/>
            <p:cNvSpPr/>
            <p:nvPr/>
          </p:nvSpPr>
          <p:spPr>
            <a:xfrm>
              <a:off x="2590477" y="3299783"/>
              <a:ext cx="671339" cy="597573"/>
            </a:xfrm>
            <a:prstGeom prst="ellipse">
              <a:avLst/>
            </a:prstGeom>
            <a:solidFill>
              <a:srgbClr val="5C0000"/>
            </a:solidFill>
            <a:ln>
              <a:solidFill>
                <a:srgbClr val="5C0000"/>
              </a:solidFill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b="1" dirty="0" smtClean="0">
                  <a:latin typeface="Century" panose="02040604050505020304" pitchFamily="18" charset="0"/>
                </a:rPr>
                <a:t>1</a:t>
              </a:r>
              <a:endParaRPr lang="es-MX" sz="32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13" name="Grupo 112"/>
          <p:cNvGrpSpPr/>
          <p:nvPr/>
        </p:nvGrpSpPr>
        <p:grpSpPr>
          <a:xfrm>
            <a:off x="6834629" y="2507836"/>
            <a:ext cx="4853871" cy="3018406"/>
            <a:chOff x="6834629" y="2507836"/>
            <a:chExt cx="4853871" cy="3018406"/>
          </a:xfrm>
        </p:grpSpPr>
        <p:sp>
          <p:nvSpPr>
            <p:cNvPr id="78" name="1761 Rectángulo redondeado"/>
            <p:cNvSpPr/>
            <p:nvPr/>
          </p:nvSpPr>
          <p:spPr>
            <a:xfrm>
              <a:off x="6834629" y="3603378"/>
              <a:ext cx="4853871" cy="1922864"/>
            </a:xfrm>
            <a:prstGeom prst="ellipse">
              <a:avLst/>
            </a:prstGeom>
            <a:solidFill>
              <a:srgbClr val="23361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algn="ctr"/>
              <a:endParaRPr lang="es-MX" b="1" kern="0" dirty="0">
                <a:solidFill>
                  <a:srgbClr val="FFF9E5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b="1" kern="0" dirty="0" smtClean="0">
                  <a:solidFill>
                    <a:schemeClr val="bg1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VERIFICACIÓN DE LA ATENCIÓN DE LAS </a:t>
              </a:r>
              <a:r>
                <a:rPr lang="es-MX" b="1" kern="0" dirty="0">
                  <a:solidFill>
                    <a:schemeClr val="bg1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ÁREAS DE OPORTUNIDAD</a:t>
              </a:r>
            </a:p>
            <a:p>
              <a:pPr algn="ctr"/>
              <a:endParaRPr lang="es-MX" b="1" kern="0" dirty="0">
                <a:solidFill>
                  <a:srgbClr val="FFF9E5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b="1" kern="0" dirty="0">
                  <a:solidFill>
                    <a:srgbClr val="FFF9E5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EJERCICIO EN CURSO</a:t>
              </a:r>
            </a:p>
            <a:p>
              <a:pPr algn="ctr"/>
              <a:endParaRPr lang="es-MX" b="1" kern="0" dirty="0">
                <a:solidFill>
                  <a:srgbClr val="FFF9E5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99" name="Conector angular 98"/>
            <p:cNvCxnSpPr>
              <a:stCxn id="9" idx="6"/>
            </p:cNvCxnSpPr>
            <p:nvPr/>
          </p:nvCxnSpPr>
          <p:spPr>
            <a:xfrm>
              <a:off x="8699268" y="2507836"/>
              <a:ext cx="562296" cy="1126863"/>
            </a:xfrm>
            <a:prstGeom prst="bentConnector2">
              <a:avLst/>
            </a:prstGeom>
            <a:ln w="57150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05" name="Elipse 104"/>
            <p:cNvSpPr/>
            <p:nvPr/>
          </p:nvSpPr>
          <p:spPr>
            <a:xfrm>
              <a:off x="8969434" y="3299783"/>
              <a:ext cx="671339" cy="597573"/>
            </a:xfrm>
            <a:prstGeom prst="ellipse">
              <a:avLst/>
            </a:prstGeom>
            <a:solidFill>
              <a:srgbClr val="5C0000"/>
            </a:solidFill>
            <a:ln>
              <a:solidFill>
                <a:srgbClr val="5C0000"/>
              </a:solidFill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b="1" dirty="0" smtClean="0">
                  <a:latin typeface="Century" panose="02040604050505020304" pitchFamily="18" charset="0"/>
                </a:rPr>
                <a:t>2</a:t>
              </a:r>
              <a:endParaRPr lang="es-MX" sz="3200" b="1" dirty="0">
                <a:latin typeface="Century" panose="02040604050505020304" pitchFamily="18" charset="0"/>
              </a:endParaRPr>
            </a:p>
          </p:txBody>
        </p:sp>
      </p:grpSp>
      <p:sp>
        <p:nvSpPr>
          <p:cNvPr id="102" name="Elipse 101">
            <a:hlinkClick r:id="rId3" action="ppaction://hlinkpres?slideindex=1&amp;slidetitle="/>
          </p:cNvPr>
          <p:cNvSpPr/>
          <p:nvPr/>
        </p:nvSpPr>
        <p:spPr>
          <a:xfrm>
            <a:off x="1616891" y="5706083"/>
            <a:ext cx="2618509" cy="775855"/>
          </a:xfrm>
          <a:prstGeom prst="ellipse">
            <a:avLst/>
          </a:prstGeom>
          <a:noFill/>
          <a:ln>
            <a:solidFill>
              <a:srgbClr val="2336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Century" panose="02040604050505020304" pitchFamily="18" charset="0"/>
                <a:hlinkClick r:id="rId4" action="ppaction://hlinksldjump"/>
              </a:rPr>
              <a:t>GSNPA</a:t>
            </a:r>
            <a:endParaRPr lang="es-MX" sz="2800" b="1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sp>
        <p:nvSpPr>
          <p:cNvPr id="111" name="Elipse 110"/>
          <p:cNvSpPr/>
          <p:nvPr/>
        </p:nvSpPr>
        <p:spPr>
          <a:xfrm>
            <a:off x="7995848" y="5706082"/>
            <a:ext cx="2618509" cy="775855"/>
          </a:xfrm>
          <a:prstGeom prst="ellipse">
            <a:avLst/>
          </a:prstGeom>
          <a:noFill/>
          <a:ln>
            <a:solidFill>
              <a:srgbClr val="2336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Century" panose="02040604050505020304" pitchFamily="18" charset="0"/>
                <a:hlinkClick r:id="rId4" action="ppaction://hlinksldjump"/>
              </a:rPr>
              <a:t>GRFPN</a:t>
            </a:r>
            <a:endParaRPr lang="es-MX" sz="2800" b="1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sp>
        <p:nvSpPr>
          <p:cNvPr id="112" name="Rectángulo 111"/>
          <p:cNvSpPr/>
          <p:nvPr/>
        </p:nvSpPr>
        <p:spPr>
          <a:xfrm>
            <a:off x="1487521" y="1114621"/>
            <a:ext cx="7481913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24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Metodología para </a:t>
            </a:r>
            <a:r>
              <a:rPr lang="es-ES" altLang="es-MX" sz="2400" b="1" kern="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</a:t>
            </a:r>
            <a:r>
              <a:rPr lang="es-ES" altLang="es-MX" sz="24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 Revisión de Expedientes </a:t>
            </a:r>
            <a:endParaRPr lang="es-ES" altLang="es-MX" sz="2400" b="1" kern="0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24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(</a:t>
            </a:r>
            <a:r>
              <a:rPr lang="es-ES" altLang="es-MX" sz="24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Programas Internos y Externos)</a:t>
            </a:r>
            <a:endParaRPr lang="es-ES" altLang="es-MX" sz="2400" b="1" kern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8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2" grpId="0" animBg="1"/>
      <p:bldP spid="1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522"/>
          </a:xfrm>
          <a:prstGeom prst="rect">
            <a:avLst/>
          </a:prstGeom>
        </p:spPr>
      </p:pic>
      <p:sp>
        <p:nvSpPr>
          <p:cNvPr id="9" name="1761 Rectángulo redondeado"/>
          <p:cNvSpPr/>
          <p:nvPr/>
        </p:nvSpPr>
        <p:spPr>
          <a:xfrm>
            <a:off x="4034854" y="1409863"/>
            <a:ext cx="4122292" cy="679835"/>
          </a:xfrm>
          <a:prstGeom prst="roundRect">
            <a:avLst/>
          </a:prstGeom>
          <a:solidFill>
            <a:srgbClr val="5C0000"/>
          </a:solidFill>
          <a:ln>
            <a:solidFill>
              <a:srgbClr val="5C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PREVENTIVA GENERAL</a:t>
            </a:r>
          </a:p>
        </p:txBody>
      </p:sp>
      <p:sp>
        <p:nvSpPr>
          <p:cNvPr id="109" name="3 Flecha izquierda">
            <a:hlinkClick r:id="rId3" action="ppaction://hlinksldjump"/>
          </p:cNvPr>
          <p:cNvSpPr/>
          <p:nvPr/>
        </p:nvSpPr>
        <p:spPr>
          <a:xfrm rot="10800000">
            <a:off x="11200371" y="6487810"/>
            <a:ext cx="269734" cy="201389"/>
          </a:xfrm>
          <a:prstGeom prst="leftArrow">
            <a:avLst>
              <a:gd name="adj1" fmla="val 50000"/>
              <a:gd name="adj2" fmla="val 42972"/>
            </a:avLst>
          </a:prstGeom>
          <a:solidFill>
            <a:srgbClr val="FFF9E5"/>
          </a:solidFill>
          <a:ln>
            <a:solidFill>
              <a:srgbClr val="233616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2" name="1761 Rectángulo redondeado">
            <a:hlinkClick r:id="rId4" action="ppaction://hlinksldjump"/>
          </p:cNvPr>
          <p:cNvSpPr/>
          <p:nvPr/>
        </p:nvSpPr>
        <p:spPr>
          <a:xfrm>
            <a:off x="240995" y="2515353"/>
            <a:ext cx="2576584" cy="1608808"/>
          </a:xfrm>
          <a:prstGeom prst="roundRect">
            <a:avLst/>
          </a:prstGeom>
          <a:solidFill>
            <a:srgbClr val="233616"/>
          </a:solidFill>
          <a:ln>
            <a:solidFill>
              <a:srgbClr val="233616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GSNPA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3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300" b="1" kern="0" dirty="0" smtClean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Realiza la revisión del ejercicio inmediato anterior y </a:t>
            </a:r>
            <a:r>
              <a:rPr lang="es-MX" sz="1300" b="1" kern="0" dirty="0" smtClean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envía informe de  áreas de oportunidad y su clasificación </a:t>
            </a:r>
            <a:r>
              <a:rPr lang="es-MX" sz="1300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(</a:t>
            </a:r>
            <a:r>
              <a:rPr lang="es-MX" sz="1300" kern="0" dirty="0" smtClean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Solicitud, Autorización, Ministración y Comprobación) </a:t>
            </a:r>
            <a:endParaRPr kumimoji="0" lang="es-MX" sz="130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" panose="020406040505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2808142" y="2580409"/>
            <a:ext cx="2266533" cy="1494575"/>
            <a:chOff x="2808142" y="2580409"/>
            <a:chExt cx="2266533" cy="1494575"/>
          </a:xfrm>
        </p:grpSpPr>
        <p:sp>
          <p:nvSpPr>
            <p:cNvPr id="29" name="Flecha derecha 28"/>
            <p:cNvSpPr/>
            <p:nvPr/>
          </p:nvSpPr>
          <p:spPr>
            <a:xfrm>
              <a:off x="2808142" y="3259056"/>
              <a:ext cx="578226" cy="317862"/>
            </a:xfrm>
            <a:prstGeom prst="rightArrow">
              <a:avLst/>
            </a:prstGeom>
            <a:solidFill>
              <a:srgbClr val="5C0000"/>
            </a:solidFill>
            <a:ln w="28575">
              <a:solidFill>
                <a:srgbClr val="5C0000"/>
              </a:solidFill>
              <a:prstDash val="soli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4" name="1761 Rectángulo redondeado"/>
            <p:cNvSpPr/>
            <p:nvPr/>
          </p:nvSpPr>
          <p:spPr>
            <a:xfrm>
              <a:off x="3399042" y="2580409"/>
              <a:ext cx="1675633" cy="1494575"/>
            </a:xfrm>
            <a:prstGeom prst="roundRect">
              <a:avLst/>
            </a:prstGeom>
            <a:solidFill>
              <a:srgbClr val="233616"/>
            </a:solidFill>
            <a:ln>
              <a:solidFill>
                <a:srgbClr val="233616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600" b="1" u="sng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CR y GRFPN</a:t>
              </a:r>
            </a:p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400" b="1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Reciben e informan a las Agencias responsables</a:t>
              </a:r>
            </a:p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89882" y="5646722"/>
            <a:ext cx="12012235" cy="1023336"/>
            <a:chOff x="107576" y="5715093"/>
            <a:chExt cx="9708777" cy="1042689"/>
          </a:xfrm>
        </p:grpSpPr>
        <p:sp>
          <p:nvSpPr>
            <p:cNvPr id="4" name="Cerrar llave 3"/>
            <p:cNvSpPr/>
            <p:nvPr/>
          </p:nvSpPr>
          <p:spPr>
            <a:xfrm rot="5400000">
              <a:off x="4609897" y="1212772"/>
              <a:ext cx="704136" cy="9708777"/>
            </a:xfrm>
            <a:prstGeom prst="rightBrace">
              <a:avLst>
                <a:gd name="adj1" fmla="val 66715"/>
                <a:gd name="adj2" fmla="val 49714"/>
              </a:avLst>
            </a:prstGeom>
            <a:ln>
              <a:solidFill>
                <a:srgbClr val="5C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3097255" y="6419228"/>
              <a:ext cx="44239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600" dirty="0" smtClean="0">
                  <a:latin typeface="Arial Narrow" panose="020B0606020202030204" pitchFamily="34" charset="0"/>
                </a:rPr>
                <a:t>PROCESO ACOMPAÑADO POR LA GSNPA Y GRFPN </a:t>
              </a:r>
              <a:endParaRPr lang="es-MX" sz="16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11" name="Elipse 10"/>
          <p:cNvSpPr/>
          <p:nvPr/>
        </p:nvSpPr>
        <p:spPr>
          <a:xfrm>
            <a:off x="378822" y="2207247"/>
            <a:ext cx="671339" cy="597573"/>
          </a:xfrm>
          <a:prstGeom prst="ellipse">
            <a:avLst/>
          </a:prstGeom>
          <a:solidFill>
            <a:srgbClr val="5C0000"/>
          </a:solidFill>
          <a:ln>
            <a:solidFill>
              <a:srgbClr val="5C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latin typeface="Century" panose="02040604050505020304" pitchFamily="18" charset="0"/>
              </a:rPr>
              <a:t>1</a:t>
            </a:r>
            <a:endParaRPr lang="es-MX" sz="3200" b="1" dirty="0">
              <a:latin typeface="Century" panose="02040604050505020304" pitchFamily="18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204549" y="4108936"/>
            <a:ext cx="2603592" cy="1797870"/>
            <a:chOff x="204549" y="4108936"/>
            <a:chExt cx="2603592" cy="1797870"/>
          </a:xfrm>
        </p:grpSpPr>
        <p:sp>
          <p:nvSpPr>
            <p:cNvPr id="71" name="1761 Rectángulo redondeado"/>
            <p:cNvSpPr/>
            <p:nvPr/>
          </p:nvSpPr>
          <p:spPr>
            <a:xfrm>
              <a:off x="204549" y="4631681"/>
              <a:ext cx="2603592" cy="1275125"/>
            </a:xfrm>
            <a:prstGeom prst="roundRect">
              <a:avLst/>
            </a:prstGeom>
            <a:solidFill>
              <a:srgbClr val="233616"/>
            </a:solidFill>
            <a:ln>
              <a:solidFill>
                <a:srgbClr val="233616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algn="ctr"/>
              <a:r>
                <a:rPr lang="es-MX" sz="1600" b="1" u="sng" kern="0" dirty="0" smtClean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GRFPN</a:t>
              </a:r>
            </a:p>
            <a:p>
              <a:pPr algn="ctr"/>
              <a:endParaRPr lang="es-MX" sz="12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200" b="1" kern="0" dirty="0" smtClean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Determina </a:t>
              </a:r>
              <a:r>
                <a:rPr lang="es-MX" sz="1200" b="1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muestra de revisión </a:t>
              </a:r>
              <a:r>
                <a:rPr lang="es-MX" sz="1200" b="1" kern="0" dirty="0" smtClean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de expedientes del </a:t>
              </a:r>
              <a:r>
                <a:rPr lang="es-MX" sz="1200" b="1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ejercicio en curso</a:t>
              </a:r>
            </a:p>
          </p:txBody>
        </p:sp>
        <p:sp>
          <p:nvSpPr>
            <p:cNvPr id="30" name="Elipse 29"/>
            <p:cNvSpPr/>
            <p:nvPr/>
          </p:nvSpPr>
          <p:spPr>
            <a:xfrm>
              <a:off x="289169" y="4108936"/>
              <a:ext cx="671339" cy="597573"/>
            </a:xfrm>
            <a:prstGeom prst="ellipse">
              <a:avLst/>
            </a:prstGeom>
            <a:solidFill>
              <a:srgbClr val="5C0000"/>
            </a:solidFill>
            <a:ln>
              <a:solidFill>
                <a:srgbClr val="5C0000"/>
              </a:solidFill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b="1" dirty="0" smtClean="0">
                  <a:latin typeface="Century" panose="02040604050505020304" pitchFamily="18" charset="0"/>
                </a:rPr>
                <a:t>2</a:t>
              </a:r>
              <a:endParaRPr lang="es-MX" sz="32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5101684" y="2558532"/>
            <a:ext cx="3665013" cy="1550404"/>
            <a:chOff x="5101684" y="2558532"/>
            <a:chExt cx="3665013" cy="1550404"/>
          </a:xfrm>
        </p:grpSpPr>
        <p:sp>
          <p:nvSpPr>
            <p:cNvPr id="67" name="1761 Rectángulo redondeado"/>
            <p:cNvSpPr/>
            <p:nvPr/>
          </p:nvSpPr>
          <p:spPr>
            <a:xfrm>
              <a:off x="5679910" y="2558532"/>
              <a:ext cx="3086787" cy="1550404"/>
            </a:xfrm>
            <a:prstGeom prst="roundRect">
              <a:avLst/>
            </a:prstGeom>
            <a:solidFill>
              <a:srgbClr val="233616"/>
            </a:solidFill>
            <a:ln>
              <a:solidFill>
                <a:srgbClr val="233616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algn="ctr"/>
              <a:r>
                <a:rPr lang="es-MX" sz="1600" b="1" u="sng" kern="0" dirty="0" smtClean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AGENCIAS </a:t>
              </a:r>
              <a:r>
                <a:rPr lang="es-MX" sz="1600" b="1" u="sng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RESPONSABLES</a:t>
              </a:r>
            </a:p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400" b="1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Atienden las áreas de oportunidad y toman conocimiento de la problemática</a:t>
              </a:r>
            </a:p>
          </p:txBody>
        </p:sp>
        <p:sp>
          <p:nvSpPr>
            <p:cNvPr id="32" name="Flecha derecha 31"/>
            <p:cNvSpPr/>
            <p:nvPr/>
          </p:nvSpPr>
          <p:spPr>
            <a:xfrm>
              <a:off x="5101684" y="3265742"/>
              <a:ext cx="578226" cy="317862"/>
            </a:xfrm>
            <a:prstGeom prst="rightArrow">
              <a:avLst/>
            </a:prstGeom>
            <a:solidFill>
              <a:srgbClr val="5C0000"/>
            </a:solidFill>
            <a:ln w="28575">
              <a:solidFill>
                <a:srgbClr val="5C0000"/>
              </a:solidFill>
              <a:prstDash val="soli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8793706" y="2563021"/>
            <a:ext cx="3203124" cy="1494575"/>
            <a:chOff x="8793706" y="2563021"/>
            <a:chExt cx="3203124" cy="1494575"/>
          </a:xfrm>
        </p:grpSpPr>
        <p:sp>
          <p:nvSpPr>
            <p:cNvPr id="68" name="1761 Rectángulo redondeado"/>
            <p:cNvSpPr/>
            <p:nvPr/>
          </p:nvSpPr>
          <p:spPr>
            <a:xfrm>
              <a:off x="9250442" y="2563021"/>
              <a:ext cx="2746388" cy="1494575"/>
            </a:xfrm>
            <a:prstGeom prst="roundRect">
              <a:avLst/>
            </a:prstGeom>
            <a:solidFill>
              <a:srgbClr val="233616"/>
            </a:solidFill>
            <a:ln>
              <a:solidFill>
                <a:srgbClr val="233616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600" b="1" u="sng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AGENCIAS </a:t>
              </a:r>
              <a:r>
                <a:rPr lang="es-MX" sz="1600" b="1" u="sng" kern="0" dirty="0" smtClean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RESPONSABLES</a:t>
              </a:r>
            </a:p>
            <a:p>
              <a:pPr algn="ctr"/>
              <a:r>
                <a:rPr lang="es-MX" sz="1600" b="1" u="sng" kern="0" dirty="0" smtClean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 </a:t>
              </a:r>
              <a:endParaRPr lang="es-MX" sz="1600" b="1" u="sng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400" b="1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Verifican que no se incurra la problemática en el ejercicio en curso</a:t>
              </a:r>
            </a:p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3" name="Flecha derecha 32"/>
            <p:cNvSpPr/>
            <p:nvPr/>
          </p:nvSpPr>
          <p:spPr>
            <a:xfrm>
              <a:off x="8793706" y="3214388"/>
              <a:ext cx="456736" cy="268400"/>
            </a:xfrm>
            <a:prstGeom prst="rightArrow">
              <a:avLst/>
            </a:prstGeom>
            <a:solidFill>
              <a:srgbClr val="5C0000"/>
            </a:solidFill>
            <a:ln w="28575">
              <a:solidFill>
                <a:srgbClr val="5C0000"/>
              </a:solidFill>
              <a:prstDash val="soli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2823688" y="4636387"/>
            <a:ext cx="2283740" cy="1275125"/>
            <a:chOff x="2823688" y="4636387"/>
            <a:chExt cx="2283740" cy="1275125"/>
          </a:xfrm>
        </p:grpSpPr>
        <p:sp>
          <p:nvSpPr>
            <p:cNvPr id="72" name="1761 Rectángulo redondeado"/>
            <p:cNvSpPr/>
            <p:nvPr/>
          </p:nvSpPr>
          <p:spPr>
            <a:xfrm>
              <a:off x="3399042" y="4636387"/>
              <a:ext cx="1708386" cy="1275125"/>
            </a:xfrm>
            <a:prstGeom prst="roundRect">
              <a:avLst/>
            </a:prstGeom>
            <a:solidFill>
              <a:srgbClr val="233616"/>
            </a:solidFill>
            <a:ln>
              <a:solidFill>
                <a:srgbClr val="233616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algn="ctr"/>
              <a:r>
                <a:rPr lang="es-MX" sz="1600" b="1" u="sng" kern="0" dirty="0" smtClean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GRFPN</a:t>
              </a:r>
            </a:p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200" b="1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Realiza la revisión de los expedientes de muestra</a:t>
              </a:r>
            </a:p>
          </p:txBody>
        </p:sp>
        <p:sp>
          <p:nvSpPr>
            <p:cNvPr id="34" name="Flecha derecha 33"/>
            <p:cNvSpPr/>
            <p:nvPr/>
          </p:nvSpPr>
          <p:spPr>
            <a:xfrm>
              <a:off x="2823688" y="5139396"/>
              <a:ext cx="578226" cy="317862"/>
            </a:xfrm>
            <a:prstGeom prst="rightArrow">
              <a:avLst/>
            </a:prstGeom>
            <a:solidFill>
              <a:srgbClr val="5C0000"/>
            </a:solidFill>
            <a:ln w="28575">
              <a:solidFill>
                <a:srgbClr val="5C0000"/>
              </a:solidFill>
              <a:prstDash val="soli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5120103" y="4631680"/>
            <a:ext cx="3673603" cy="1275126"/>
            <a:chOff x="5120103" y="4631680"/>
            <a:chExt cx="3673603" cy="1275126"/>
          </a:xfrm>
        </p:grpSpPr>
        <p:sp>
          <p:nvSpPr>
            <p:cNvPr id="73" name="1761 Rectángulo redondeado"/>
            <p:cNvSpPr/>
            <p:nvPr/>
          </p:nvSpPr>
          <p:spPr>
            <a:xfrm>
              <a:off x="5679910" y="4631680"/>
              <a:ext cx="3113796" cy="1275126"/>
            </a:xfrm>
            <a:prstGeom prst="roundRect">
              <a:avLst/>
            </a:prstGeom>
            <a:solidFill>
              <a:srgbClr val="233616"/>
            </a:solidFill>
            <a:ln>
              <a:solidFill>
                <a:srgbClr val="233616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600" b="1" u="sng" kern="0" dirty="0" smtClean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GRFPN</a:t>
              </a:r>
            </a:p>
            <a:p>
              <a:pPr algn="ctr"/>
              <a:endParaRPr lang="es-MX" sz="1400" b="1" u="sng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200" b="1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Elabora reporte de  áreas de oportunidad y su clasificación </a:t>
              </a:r>
              <a:r>
                <a:rPr lang="es-MX" sz="1200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(Solicitud, Autorización, Ministración y Comprobación</a:t>
              </a:r>
              <a:r>
                <a:rPr lang="es-MX" sz="1400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) </a:t>
              </a:r>
            </a:p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5" name="Flecha derecha 34"/>
            <p:cNvSpPr/>
            <p:nvPr/>
          </p:nvSpPr>
          <p:spPr>
            <a:xfrm>
              <a:off x="5120103" y="5139396"/>
              <a:ext cx="559807" cy="317862"/>
            </a:xfrm>
            <a:prstGeom prst="rightArrow">
              <a:avLst/>
            </a:prstGeom>
            <a:solidFill>
              <a:srgbClr val="5C0000"/>
            </a:solidFill>
            <a:ln w="28575">
              <a:solidFill>
                <a:srgbClr val="5C0000"/>
              </a:solidFill>
              <a:prstDash val="soli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5" name="3 Flecha izquierda">
            <a:hlinkClick r:id="rId5" action="ppaction://hlinksldjump"/>
          </p:cNvPr>
          <p:cNvSpPr/>
          <p:nvPr/>
        </p:nvSpPr>
        <p:spPr>
          <a:xfrm>
            <a:off x="11758864" y="4172949"/>
            <a:ext cx="168441" cy="202536"/>
          </a:xfrm>
          <a:prstGeom prst="leftArrow">
            <a:avLst>
              <a:gd name="adj1" fmla="val 50000"/>
              <a:gd name="adj2" fmla="val 42972"/>
            </a:avLst>
          </a:prstGeom>
          <a:solidFill>
            <a:srgbClr val="FFF9E5"/>
          </a:solidFill>
          <a:ln>
            <a:solidFill>
              <a:srgbClr val="233616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8816876" y="4631680"/>
            <a:ext cx="3179954" cy="1275126"/>
            <a:chOff x="8816876" y="4631680"/>
            <a:chExt cx="3179954" cy="1275126"/>
          </a:xfrm>
        </p:grpSpPr>
        <p:sp>
          <p:nvSpPr>
            <p:cNvPr id="36" name="Flecha derecha 35"/>
            <p:cNvSpPr/>
            <p:nvPr/>
          </p:nvSpPr>
          <p:spPr>
            <a:xfrm>
              <a:off x="8816876" y="5164127"/>
              <a:ext cx="410396" cy="268400"/>
            </a:xfrm>
            <a:prstGeom prst="rightArrow">
              <a:avLst/>
            </a:prstGeom>
            <a:solidFill>
              <a:srgbClr val="5C0000"/>
            </a:solidFill>
            <a:ln w="28575">
              <a:solidFill>
                <a:srgbClr val="5C0000"/>
              </a:solidFill>
              <a:prstDash val="soli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1761 Rectángulo redondeado"/>
            <p:cNvSpPr/>
            <p:nvPr/>
          </p:nvSpPr>
          <p:spPr>
            <a:xfrm>
              <a:off x="9250442" y="4631680"/>
              <a:ext cx="2746388" cy="1275126"/>
            </a:xfrm>
            <a:prstGeom prst="roundRect">
              <a:avLst/>
            </a:prstGeom>
            <a:solidFill>
              <a:srgbClr val="233616"/>
            </a:solidFill>
            <a:ln>
              <a:solidFill>
                <a:srgbClr val="233616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algn="ctr"/>
              <a:r>
                <a:rPr lang="es-MX" sz="1600" b="1" u="sng" kern="0" dirty="0" smtClean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AGENCIAS </a:t>
              </a:r>
              <a:r>
                <a:rPr lang="es-MX" sz="1600" b="1" u="sng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RESPONSABLES</a:t>
              </a:r>
            </a:p>
            <a:p>
              <a:pPr algn="ctr"/>
              <a:endParaRPr lang="es-MX" sz="1400" b="1" kern="0" dirty="0">
                <a:solidFill>
                  <a:prstClr val="white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s-MX" sz="1200" b="1" kern="0" dirty="0">
                  <a:solidFill>
                    <a:prstClr val="white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Atienden las áreas de oportunidad y toman conocimiento de la problemática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867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"/>
            <a:ext cx="12192000" cy="6859522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343679" y="1048401"/>
            <a:ext cx="446092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36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METODOLOGÍA</a:t>
            </a:r>
            <a:endParaRPr lang="es-ES" altLang="es-MX" sz="3600" b="1" kern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1858049" y="4865521"/>
            <a:ext cx="2475683" cy="794268"/>
            <a:chOff x="1858049" y="4865521"/>
            <a:chExt cx="2475683" cy="794268"/>
          </a:xfrm>
        </p:grpSpPr>
        <p:sp>
          <p:nvSpPr>
            <p:cNvPr id="31" name="1761 Rectángulo redondeado"/>
            <p:cNvSpPr/>
            <p:nvPr/>
          </p:nvSpPr>
          <p:spPr>
            <a:xfrm>
              <a:off x="2124413" y="5170340"/>
              <a:ext cx="2209319" cy="489449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Identificar las áreas de oportunidad mediante la *Cedula de Seguimiento</a:t>
              </a:r>
              <a:r>
                <a:rPr kumimoji="0" lang="es-MX" sz="1000" b="1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 Normativo</a:t>
              </a:r>
              <a:r>
                <a:rPr kumimoji="0" lang="es-MX" sz="1000" b="1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  <a:hlinkClick r:id="rId3" action="ppaction://hlinkfile"/>
                </a:rPr>
                <a:t>.</a:t>
              </a: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33" name="Conector angular 32"/>
            <p:cNvCxnSpPr/>
            <p:nvPr/>
          </p:nvCxnSpPr>
          <p:spPr>
            <a:xfrm rot="16200000" flipH="1">
              <a:off x="1757707" y="4965863"/>
              <a:ext cx="464040" cy="263356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34" name="1761 Rectángulo redondeado"/>
          <p:cNvSpPr/>
          <p:nvPr/>
        </p:nvSpPr>
        <p:spPr>
          <a:xfrm>
            <a:off x="1846589" y="2858255"/>
            <a:ext cx="2487146" cy="513446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Revisión de solicitudes pagadas del ejercicio inmediato anterior 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1852610" y="3690115"/>
            <a:ext cx="2481122" cy="350695"/>
            <a:chOff x="1852610" y="3690115"/>
            <a:chExt cx="2481122" cy="350695"/>
          </a:xfrm>
        </p:grpSpPr>
        <p:sp>
          <p:nvSpPr>
            <p:cNvPr id="46" name="1761 Rectángulo redondeado"/>
            <p:cNvSpPr/>
            <p:nvPr/>
          </p:nvSpPr>
          <p:spPr>
            <a:xfrm>
              <a:off x="2107672" y="3771593"/>
              <a:ext cx="2226060" cy="269217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lvl="0" algn="ctr">
                <a:lnSpc>
                  <a:spcPct val="80000"/>
                </a:lnSpc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Identificar la </a:t>
              </a: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normativa y el </a:t>
              </a: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check </a:t>
              </a:r>
              <a:r>
                <a:rPr kumimoji="0" lang="es-MX" sz="1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list</a:t>
              </a: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 del apoyo/incentivo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40" name="Conector angular 39"/>
            <p:cNvCxnSpPr/>
            <p:nvPr/>
          </p:nvCxnSpPr>
          <p:spPr>
            <a:xfrm rot="16200000" flipH="1">
              <a:off x="1809971" y="3732754"/>
              <a:ext cx="329458" cy="244179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12" name="Grupo 11"/>
          <p:cNvGrpSpPr/>
          <p:nvPr/>
        </p:nvGrpSpPr>
        <p:grpSpPr>
          <a:xfrm>
            <a:off x="1851388" y="3919670"/>
            <a:ext cx="2482344" cy="628535"/>
            <a:chOff x="1851388" y="3919670"/>
            <a:chExt cx="2482344" cy="628535"/>
          </a:xfrm>
        </p:grpSpPr>
        <p:sp>
          <p:nvSpPr>
            <p:cNvPr id="44" name="1761 Rectángulo redondeado"/>
            <p:cNvSpPr/>
            <p:nvPr/>
          </p:nvSpPr>
          <p:spPr>
            <a:xfrm>
              <a:off x="2098006" y="4114128"/>
              <a:ext cx="2235726" cy="434077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Verificar que el expediente cuente con la información solicitada en el check </a:t>
              </a:r>
              <a:r>
                <a:rPr kumimoji="0" lang="es-MX" sz="1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list</a:t>
              </a: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 y la normatividad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41" name="Conector angular 40"/>
            <p:cNvCxnSpPr>
              <a:endCxn id="44" idx="1"/>
            </p:cNvCxnSpPr>
            <p:nvPr/>
          </p:nvCxnSpPr>
          <p:spPr>
            <a:xfrm rot="16200000" flipH="1">
              <a:off x="1768949" y="4002109"/>
              <a:ext cx="411496" cy="246618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15" name="Grupo 14"/>
          <p:cNvGrpSpPr/>
          <p:nvPr/>
        </p:nvGrpSpPr>
        <p:grpSpPr>
          <a:xfrm>
            <a:off x="1855041" y="4343705"/>
            <a:ext cx="2478692" cy="786764"/>
            <a:chOff x="1855041" y="4343705"/>
            <a:chExt cx="2478692" cy="786764"/>
          </a:xfrm>
        </p:grpSpPr>
        <p:sp>
          <p:nvSpPr>
            <p:cNvPr id="45" name="1761 Rectángulo redondeado"/>
            <p:cNvSpPr/>
            <p:nvPr/>
          </p:nvSpPr>
          <p:spPr>
            <a:xfrm>
              <a:off x="2107672" y="4614767"/>
              <a:ext cx="2226061" cy="515702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Utilizar la herramienta electrónica (*Matriz de Normatividad), para verificar la Normatividad 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42" name="Conector angular 41"/>
            <p:cNvCxnSpPr/>
            <p:nvPr/>
          </p:nvCxnSpPr>
          <p:spPr>
            <a:xfrm rot="16200000" flipH="1">
              <a:off x="1722264" y="4476482"/>
              <a:ext cx="528913" cy="263360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17" name="Grupo 16"/>
          <p:cNvGrpSpPr/>
          <p:nvPr/>
        </p:nvGrpSpPr>
        <p:grpSpPr>
          <a:xfrm>
            <a:off x="1851391" y="5337807"/>
            <a:ext cx="2482343" cy="884792"/>
            <a:chOff x="1851391" y="5337807"/>
            <a:chExt cx="2482343" cy="884792"/>
          </a:xfrm>
        </p:grpSpPr>
        <p:sp>
          <p:nvSpPr>
            <p:cNvPr id="36" name="1761 Rectángulo redondeado"/>
            <p:cNvSpPr/>
            <p:nvPr/>
          </p:nvSpPr>
          <p:spPr>
            <a:xfrm>
              <a:off x="2136093" y="5667414"/>
              <a:ext cx="2197641" cy="555185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lvl="0" algn="ctr">
                <a:lnSpc>
                  <a:spcPct val="80000"/>
                </a:lnSpc>
                <a:defRPr/>
              </a:pPr>
              <a:endPara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lvl="0" algn="ctr">
                <a:lnSpc>
                  <a:spcPct val="80000"/>
                </a:lnSpc>
                <a:defRPr/>
              </a:pPr>
              <a:endPara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lvl="0" algn="ctr">
                <a:lnSpc>
                  <a:spcPct val="80000"/>
                </a:lnSpc>
                <a:defRPr/>
              </a:pP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Determinar </a:t>
              </a:r>
              <a:r>
                <a:rPr lang="es-MX" sz="1000" b="1" kern="0" dirty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acciones de </a:t>
              </a: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mejora</a:t>
              </a:r>
            </a:p>
            <a:p>
              <a:pPr lvl="0">
                <a:lnSpc>
                  <a:spcPct val="80000"/>
                </a:lnSpc>
                <a:defRPr/>
              </a:pP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(</a:t>
              </a:r>
              <a:r>
                <a:rPr lang="es-MX" sz="9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Clasificación de áreas de oportunidad)</a:t>
              </a:r>
            </a:p>
            <a:p>
              <a:pPr lvl="0">
                <a:lnSpc>
                  <a:spcPct val="80000"/>
                </a:lnSpc>
                <a:defRPr/>
              </a:pPr>
              <a:r>
                <a:rPr lang="es-MX" sz="9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*(Marco de Referencia) </a:t>
              </a:r>
            </a:p>
            <a:p>
              <a:pPr lvl="0" algn="ctr">
                <a:lnSpc>
                  <a:spcPct val="80000"/>
                </a:lnSpc>
                <a:defRPr/>
              </a:pPr>
              <a:endParaRPr lang="es-MX" sz="900" b="1" kern="0" dirty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37" name="Conector angular 36"/>
            <p:cNvCxnSpPr>
              <a:endCxn id="36" idx="1"/>
            </p:cNvCxnSpPr>
            <p:nvPr/>
          </p:nvCxnSpPr>
          <p:spPr>
            <a:xfrm rot="16200000" flipH="1">
              <a:off x="1690142" y="5499056"/>
              <a:ext cx="607200" cy="284702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4" name="Grupo 3"/>
          <p:cNvGrpSpPr/>
          <p:nvPr/>
        </p:nvGrpSpPr>
        <p:grpSpPr>
          <a:xfrm>
            <a:off x="1848786" y="3358531"/>
            <a:ext cx="2484946" cy="340649"/>
            <a:chOff x="1848786" y="3358531"/>
            <a:chExt cx="2484946" cy="340649"/>
          </a:xfrm>
        </p:grpSpPr>
        <p:sp>
          <p:nvSpPr>
            <p:cNvPr id="43" name="1761 Rectángulo redondeado"/>
            <p:cNvSpPr/>
            <p:nvPr/>
          </p:nvSpPr>
          <p:spPr>
            <a:xfrm>
              <a:off x="2100619" y="3429963"/>
              <a:ext cx="2233113" cy="269217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*Seleccionar Muestra.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38" name="Conector angular 37"/>
            <p:cNvCxnSpPr/>
            <p:nvPr/>
          </p:nvCxnSpPr>
          <p:spPr>
            <a:xfrm rot="16200000" flipH="1">
              <a:off x="1805490" y="3401827"/>
              <a:ext cx="328580" cy="241988"/>
            </a:xfrm>
            <a:prstGeom prst="bentConnector3">
              <a:avLst>
                <a:gd name="adj1" fmla="val 98608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3" name="Grupo 2"/>
          <p:cNvGrpSpPr/>
          <p:nvPr/>
        </p:nvGrpSpPr>
        <p:grpSpPr>
          <a:xfrm>
            <a:off x="1155044" y="1694732"/>
            <a:ext cx="10049691" cy="1115834"/>
            <a:chOff x="1155044" y="1694732"/>
            <a:chExt cx="10049691" cy="1115834"/>
          </a:xfrm>
        </p:grpSpPr>
        <p:sp>
          <p:nvSpPr>
            <p:cNvPr id="7" name="1761 Rectángulo redondeado"/>
            <p:cNvSpPr/>
            <p:nvPr/>
          </p:nvSpPr>
          <p:spPr>
            <a:xfrm>
              <a:off x="1155044" y="2373767"/>
              <a:ext cx="3966982" cy="436799"/>
            </a:xfrm>
            <a:prstGeom prst="roundRect">
              <a:avLst/>
            </a:prstGeom>
            <a:solidFill>
              <a:srgbClr val="233616"/>
            </a:solidFill>
            <a:ln>
              <a:solidFill>
                <a:srgbClr val="233616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Determinación de áreas de oportunidad a cargo de la GSNPA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1761 Rectángulo redondeado"/>
            <p:cNvSpPr/>
            <p:nvPr/>
          </p:nvSpPr>
          <p:spPr>
            <a:xfrm>
              <a:off x="4115009" y="1694732"/>
              <a:ext cx="4001695" cy="433113"/>
            </a:xfrm>
            <a:prstGeom prst="roundRect">
              <a:avLst/>
            </a:prstGeom>
            <a:solidFill>
              <a:srgbClr val="5C0000"/>
            </a:solidFill>
            <a:ln>
              <a:solidFill>
                <a:srgbClr val="5C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PREVENTIVA GENERAL</a:t>
              </a:r>
            </a:p>
          </p:txBody>
        </p:sp>
        <p:sp>
          <p:nvSpPr>
            <p:cNvPr id="10" name="1761 Rectángulo redondeado"/>
            <p:cNvSpPr/>
            <p:nvPr/>
          </p:nvSpPr>
          <p:spPr>
            <a:xfrm>
              <a:off x="7414062" y="2373767"/>
              <a:ext cx="3790673" cy="436799"/>
            </a:xfrm>
            <a:prstGeom prst="roundRect">
              <a:avLst/>
            </a:prstGeom>
            <a:solidFill>
              <a:srgbClr val="233616"/>
            </a:solidFill>
            <a:ln>
              <a:solidFill>
                <a:srgbClr val="233616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Verifica la atención </a:t>
              </a:r>
              <a:r>
                <a:rPr kumimoji="0" lang="es-MX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de </a:t>
              </a:r>
              <a:r>
                <a:rPr kumimoji="0" lang="es-MX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las áreas </a:t>
              </a:r>
              <a:r>
                <a:rPr kumimoji="0" lang="es-MX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de oportunidad a cargo de las GRFPN</a:t>
              </a:r>
            </a:p>
          </p:txBody>
        </p:sp>
        <p:cxnSp>
          <p:nvCxnSpPr>
            <p:cNvPr id="13" name="Conector angular 12"/>
            <p:cNvCxnSpPr>
              <a:stCxn id="9" idx="1"/>
              <a:endCxn id="7" idx="0"/>
            </p:cNvCxnSpPr>
            <p:nvPr/>
          </p:nvCxnSpPr>
          <p:spPr>
            <a:xfrm rot="10800000" flipV="1">
              <a:off x="3138535" y="1911288"/>
              <a:ext cx="976473" cy="462477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tailEnd type="triangle"/>
            </a:ln>
            <a:effectLst/>
          </p:spPr>
        </p:cxnSp>
        <p:cxnSp>
          <p:nvCxnSpPr>
            <p:cNvPr id="14" name="Conector angular 13"/>
            <p:cNvCxnSpPr>
              <a:stCxn id="9" idx="3"/>
              <a:endCxn id="10" idx="0"/>
            </p:cNvCxnSpPr>
            <p:nvPr/>
          </p:nvCxnSpPr>
          <p:spPr>
            <a:xfrm>
              <a:off x="8116705" y="1911288"/>
              <a:ext cx="1192695" cy="462477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tailEnd type="triangle"/>
            </a:ln>
            <a:effectLst/>
          </p:spPr>
        </p:cxnSp>
      </p:grpSp>
      <p:grpSp>
        <p:nvGrpSpPr>
          <p:cNvPr id="18" name="Grupo 17"/>
          <p:cNvGrpSpPr/>
          <p:nvPr/>
        </p:nvGrpSpPr>
        <p:grpSpPr>
          <a:xfrm>
            <a:off x="1855041" y="5922055"/>
            <a:ext cx="2478693" cy="661537"/>
            <a:chOff x="1855041" y="5922055"/>
            <a:chExt cx="2478693" cy="661537"/>
          </a:xfrm>
        </p:grpSpPr>
        <p:sp>
          <p:nvSpPr>
            <p:cNvPr id="53" name="1761 Rectángulo redondeado"/>
            <p:cNvSpPr/>
            <p:nvPr/>
          </p:nvSpPr>
          <p:spPr>
            <a:xfrm>
              <a:off x="2161260" y="6222600"/>
              <a:ext cx="2172474" cy="360992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algn="ctr">
                <a:lnSpc>
                  <a:spcPct val="80000"/>
                </a:lnSpc>
                <a:defRPr/>
              </a:pPr>
              <a:endPara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Elaborar </a:t>
              </a:r>
              <a:r>
                <a:rPr lang="es-MX" sz="1000" b="1" kern="0" dirty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informes para las GRFPN</a:t>
              </a:r>
            </a:p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54" name="Conector angular 53"/>
            <p:cNvCxnSpPr/>
            <p:nvPr/>
          </p:nvCxnSpPr>
          <p:spPr>
            <a:xfrm rot="16200000" flipH="1">
              <a:off x="1767379" y="6009717"/>
              <a:ext cx="481544" cy="306219"/>
            </a:xfrm>
            <a:prstGeom prst="bentConnector3">
              <a:avLst>
                <a:gd name="adj1" fmla="val 98779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24" name="Grupo 23"/>
          <p:cNvGrpSpPr/>
          <p:nvPr/>
        </p:nvGrpSpPr>
        <p:grpSpPr>
          <a:xfrm>
            <a:off x="8250637" y="4864228"/>
            <a:ext cx="2514322" cy="864422"/>
            <a:chOff x="8250637" y="4864228"/>
            <a:chExt cx="2514322" cy="864422"/>
          </a:xfrm>
        </p:grpSpPr>
        <p:sp>
          <p:nvSpPr>
            <p:cNvPr id="84" name="1761 Rectángulo redondeado"/>
            <p:cNvSpPr/>
            <p:nvPr/>
          </p:nvSpPr>
          <p:spPr>
            <a:xfrm>
              <a:off x="8522560" y="5238793"/>
              <a:ext cx="2242399" cy="489857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Identificar las áreas de oportunidad mediante la “Cedula de Seguimiento</a:t>
              </a:r>
              <a:r>
                <a:rPr kumimoji="0" lang="es-MX" sz="1000" b="1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 Normativo”.</a:t>
              </a: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85" name="Conector angular 84"/>
            <p:cNvCxnSpPr/>
            <p:nvPr/>
          </p:nvCxnSpPr>
          <p:spPr>
            <a:xfrm rot="16200000" flipH="1">
              <a:off x="8082486" y="5032379"/>
              <a:ext cx="619492" cy="283189"/>
            </a:xfrm>
            <a:prstGeom prst="bentConnector3">
              <a:avLst>
                <a:gd name="adj1" fmla="val 100531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86" name="1761 Rectángulo redondeado"/>
          <p:cNvSpPr/>
          <p:nvPr/>
        </p:nvSpPr>
        <p:spPr>
          <a:xfrm>
            <a:off x="8242852" y="2858255"/>
            <a:ext cx="2487146" cy="513446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Revisión de solicitudes del ejercicio en proceso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8248873" y="3690115"/>
            <a:ext cx="2481122" cy="350695"/>
            <a:chOff x="8248873" y="3690115"/>
            <a:chExt cx="2481122" cy="350695"/>
          </a:xfrm>
        </p:grpSpPr>
        <p:sp>
          <p:nvSpPr>
            <p:cNvPr id="90" name="1761 Rectángulo redondeado"/>
            <p:cNvSpPr/>
            <p:nvPr/>
          </p:nvSpPr>
          <p:spPr>
            <a:xfrm>
              <a:off x="8503935" y="3771593"/>
              <a:ext cx="2226060" cy="269217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lvl="0" algn="ctr">
                <a:lnSpc>
                  <a:spcPct val="80000"/>
                </a:lnSpc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Identificar la </a:t>
              </a: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normativa y el </a:t>
              </a: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check </a:t>
              </a:r>
              <a:r>
                <a:rPr kumimoji="0" lang="es-MX" sz="1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list</a:t>
              </a: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 del apoyo/incentivo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91" name="Conector angular 90"/>
            <p:cNvCxnSpPr/>
            <p:nvPr/>
          </p:nvCxnSpPr>
          <p:spPr>
            <a:xfrm rot="16200000" flipH="1">
              <a:off x="8206234" y="3732754"/>
              <a:ext cx="329458" cy="244179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22" name="Grupo 21"/>
          <p:cNvGrpSpPr/>
          <p:nvPr/>
        </p:nvGrpSpPr>
        <p:grpSpPr>
          <a:xfrm>
            <a:off x="8247651" y="3919670"/>
            <a:ext cx="2482344" cy="628535"/>
            <a:chOff x="8247651" y="3919670"/>
            <a:chExt cx="2482344" cy="628535"/>
          </a:xfrm>
        </p:grpSpPr>
        <p:sp>
          <p:nvSpPr>
            <p:cNvPr id="88" name="1761 Rectángulo redondeado"/>
            <p:cNvSpPr/>
            <p:nvPr/>
          </p:nvSpPr>
          <p:spPr>
            <a:xfrm>
              <a:off x="8494269" y="4114128"/>
              <a:ext cx="2235726" cy="434077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Verificar que el expediente cuente con la información solicitada en el check </a:t>
              </a:r>
              <a:r>
                <a:rPr kumimoji="0" lang="es-MX" sz="1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list</a:t>
              </a: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 y la normatividad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92" name="Conector angular 91"/>
            <p:cNvCxnSpPr>
              <a:endCxn id="88" idx="1"/>
            </p:cNvCxnSpPr>
            <p:nvPr/>
          </p:nvCxnSpPr>
          <p:spPr>
            <a:xfrm rot="16200000" flipH="1">
              <a:off x="8165212" y="4002109"/>
              <a:ext cx="411496" cy="246618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23" name="Grupo 22"/>
          <p:cNvGrpSpPr/>
          <p:nvPr/>
        </p:nvGrpSpPr>
        <p:grpSpPr>
          <a:xfrm>
            <a:off x="8247635" y="4333240"/>
            <a:ext cx="2482361" cy="873595"/>
            <a:chOff x="8247635" y="4333240"/>
            <a:chExt cx="2482361" cy="873595"/>
          </a:xfrm>
        </p:grpSpPr>
        <p:sp>
          <p:nvSpPr>
            <p:cNvPr id="89" name="1761 Rectángulo redondeado"/>
            <p:cNvSpPr/>
            <p:nvPr/>
          </p:nvSpPr>
          <p:spPr>
            <a:xfrm>
              <a:off x="8503935" y="4614766"/>
              <a:ext cx="2226061" cy="592069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En su </a:t>
              </a: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caso, ut</a:t>
              </a:r>
              <a:r>
                <a:rPr kumimoji="0" lang="es-MX" sz="1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ilizar</a:t>
              </a: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 la herramienta electrónica (Matriz de Normatividad), para verificar la Normatividad 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93" name="Conector angular 92"/>
            <p:cNvCxnSpPr/>
            <p:nvPr/>
          </p:nvCxnSpPr>
          <p:spPr>
            <a:xfrm rot="16200000" flipH="1">
              <a:off x="8114858" y="4466017"/>
              <a:ext cx="528913" cy="263360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25" name="Grupo 24"/>
          <p:cNvGrpSpPr/>
          <p:nvPr/>
        </p:nvGrpSpPr>
        <p:grpSpPr>
          <a:xfrm>
            <a:off x="8253542" y="5473972"/>
            <a:ext cx="2501622" cy="727761"/>
            <a:chOff x="8253542" y="5473972"/>
            <a:chExt cx="2501622" cy="727761"/>
          </a:xfrm>
        </p:grpSpPr>
        <p:sp>
          <p:nvSpPr>
            <p:cNvPr id="94" name="1761 Rectángulo redondeado"/>
            <p:cNvSpPr/>
            <p:nvPr/>
          </p:nvSpPr>
          <p:spPr>
            <a:xfrm>
              <a:off x="8557523" y="5782497"/>
              <a:ext cx="2197641" cy="419236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lvl="0" algn="ctr">
                <a:lnSpc>
                  <a:spcPct val="80000"/>
                </a:lnSpc>
                <a:defRPr/>
              </a:pPr>
              <a:endPara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lvl="0" algn="ctr">
                <a:lnSpc>
                  <a:spcPct val="80000"/>
                </a:lnSpc>
                <a:defRPr/>
              </a:pPr>
              <a:endPara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lvl="0" algn="ctr">
                <a:lnSpc>
                  <a:spcPct val="80000"/>
                </a:lnSpc>
                <a:defRPr/>
              </a:pP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Determinar </a:t>
              </a:r>
              <a:r>
                <a:rPr lang="es-MX" sz="1000" b="1" kern="0" dirty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acciones de </a:t>
              </a: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mejora</a:t>
              </a:r>
            </a:p>
            <a:p>
              <a:pPr lvl="0" algn="ctr">
                <a:lnSpc>
                  <a:spcPct val="80000"/>
                </a:lnSpc>
                <a:defRPr/>
              </a:pPr>
              <a:endParaRPr lang="es-MX" sz="900" b="1" kern="0" dirty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95" name="Conector angular 94"/>
            <p:cNvCxnSpPr/>
            <p:nvPr/>
          </p:nvCxnSpPr>
          <p:spPr>
            <a:xfrm rot="16200000" flipH="1">
              <a:off x="8153520" y="5573994"/>
              <a:ext cx="484746" cy="284702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20" name="Grupo 19"/>
          <p:cNvGrpSpPr/>
          <p:nvPr/>
        </p:nvGrpSpPr>
        <p:grpSpPr>
          <a:xfrm>
            <a:off x="8245049" y="3358531"/>
            <a:ext cx="2484946" cy="340649"/>
            <a:chOff x="8245049" y="3358531"/>
            <a:chExt cx="2484946" cy="340649"/>
          </a:xfrm>
        </p:grpSpPr>
        <p:sp>
          <p:nvSpPr>
            <p:cNvPr id="87" name="1761 Rectángulo redondeado"/>
            <p:cNvSpPr/>
            <p:nvPr/>
          </p:nvSpPr>
          <p:spPr>
            <a:xfrm>
              <a:off x="8496882" y="3429963"/>
              <a:ext cx="2233113" cy="269217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rPr>
                <a:t>Seleccionar Muestra.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96" name="Conector angular 95"/>
            <p:cNvCxnSpPr/>
            <p:nvPr/>
          </p:nvCxnSpPr>
          <p:spPr>
            <a:xfrm rot="16200000" flipH="1">
              <a:off x="8201753" y="3401827"/>
              <a:ext cx="328580" cy="241988"/>
            </a:xfrm>
            <a:prstGeom prst="bentConnector3">
              <a:avLst>
                <a:gd name="adj1" fmla="val 98608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26" name="Grupo 25"/>
          <p:cNvGrpSpPr/>
          <p:nvPr/>
        </p:nvGrpSpPr>
        <p:grpSpPr>
          <a:xfrm>
            <a:off x="8253542" y="5956804"/>
            <a:ext cx="2511417" cy="626788"/>
            <a:chOff x="8253542" y="5956804"/>
            <a:chExt cx="2511417" cy="626788"/>
          </a:xfrm>
        </p:grpSpPr>
        <p:sp>
          <p:nvSpPr>
            <p:cNvPr id="97" name="1761 Rectángulo redondeado"/>
            <p:cNvSpPr/>
            <p:nvPr/>
          </p:nvSpPr>
          <p:spPr>
            <a:xfrm>
              <a:off x="8592485" y="6269404"/>
              <a:ext cx="2172474" cy="314188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Elaborar reporte</a:t>
              </a: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98" name="Conector angular 97"/>
            <p:cNvCxnSpPr/>
            <p:nvPr/>
          </p:nvCxnSpPr>
          <p:spPr>
            <a:xfrm rot="16200000" flipH="1">
              <a:off x="8165880" y="6044466"/>
              <a:ext cx="481544" cy="306219"/>
            </a:xfrm>
            <a:prstGeom prst="bentConnector3">
              <a:avLst>
                <a:gd name="adj1" fmla="val 98779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108" name="CuadroTexto 107"/>
          <p:cNvSpPr txBox="1"/>
          <p:nvPr/>
        </p:nvSpPr>
        <p:spPr>
          <a:xfrm>
            <a:off x="4333732" y="6506309"/>
            <a:ext cx="4353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Century" panose="02040604050505020304" pitchFamily="18" charset="0"/>
              </a:rPr>
              <a:t>*Propuestas de herramientas determinadas por la GSNPA</a:t>
            </a:r>
            <a:endParaRPr lang="es-MX" sz="1200" dirty="0">
              <a:latin typeface="Century" panose="02040604050505020304" pitchFamily="18" charset="0"/>
            </a:endParaRPr>
          </a:p>
        </p:txBody>
      </p:sp>
      <p:sp>
        <p:nvSpPr>
          <p:cNvPr id="109" name="3 Flecha izquierda">
            <a:hlinkClick r:id="rId4" action="ppaction://hlinksldjump"/>
          </p:cNvPr>
          <p:cNvSpPr/>
          <p:nvPr/>
        </p:nvSpPr>
        <p:spPr>
          <a:xfrm rot="10800000">
            <a:off x="11197067" y="6506309"/>
            <a:ext cx="281412" cy="177565"/>
          </a:xfrm>
          <a:prstGeom prst="leftArrow">
            <a:avLst>
              <a:gd name="adj1" fmla="val 50000"/>
              <a:gd name="adj2" fmla="val 42972"/>
            </a:avLst>
          </a:prstGeom>
          <a:solidFill>
            <a:srgbClr val="FFF9E5"/>
          </a:solidFill>
          <a:ln>
            <a:solidFill>
              <a:srgbClr val="233616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kern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808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86" grpId="0" animBg="1"/>
      <p:bldP spid="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91012" y="1266341"/>
            <a:ext cx="6720299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36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Utilidad de las herramientas</a:t>
            </a:r>
            <a:endParaRPr lang="es-ES" altLang="es-MX" sz="3600" b="1" kern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62044" y="1790026"/>
            <a:ext cx="11185358" cy="417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Para facilitar el cumplimiento de lo anterior, la GSNPA propone las siguientes herramientas:</a:t>
            </a:r>
            <a:endParaRPr lang="es-ES_tradnl" sz="1200" dirty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endParaRPr lang="es-ES" sz="900" dirty="0" smtClean="0">
              <a:latin typeface="Arial Narrow" panose="020B0606020202030204" pitchFamily="34" charset="0"/>
              <a:ea typeface="MS Mincho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</a:pPr>
            <a:endParaRPr lang="es-ES" sz="1200" dirty="0">
              <a:latin typeface="Arial Narrow" panose="020B0606020202030204" pitchFamily="34" charset="0"/>
              <a:ea typeface="MS Mincho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 smtClean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 smtClean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 smtClean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 smtClean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 smtClean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s-ES_tradnl" sz="1200" dirty="0" smtClean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Estas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serán proporcionadas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con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la finalidad de contribuir a dar certeza y cumplimiento a la normatividad aplicable,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mejorar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los procesos y controles internos en las operaciones para el otorgamiento de los apoyos, así como facilitar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la practicidad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a los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responsables de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la operación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(revisión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, integración y seguimiento de los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expedientes).</a:t>
            </a:r>
            <a:endParaRPr lang="es-ES" sz="1200" dirty="0">
              <a:effectLst/>
              <a:latin typeface="Arial Narrow" panose="020B060602020203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6" name="3 Flecha izquierda">
            <a:hlinkClick r:id="rId3" action="ppaction://hlinksldjump"/>
          </p:cNvPr>
          <p:cNvSpPr/>
          <p:nvPr/>
        </p:nvSpPr>
        <p:spPr>
          <a:xfrm rot="10800000">
            <a:off x="11197388" y="6490239"/>
            <a:ext cx="278511" cy="195014"/>
          </a:xfrm>
          <a:prstGeom prst="leftArrow">
            <a:avLst>
              <a:gd name="adj1" fmla="val 50000"/>
              <a:gd name="adj2" fmla="val 42972"/>
            </a:avLst>
          </a:prstGeom>
          <a:solidFill>
            <a:srgbClr val="FFF9E5"/>
          </a:solidFill>
          <a:ln>
            <a:solidFill>
              <a:srgbClr val="233616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kern="0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08531"/>
              </p:ext>
            </p:extLst>
          </p:nvPr>
        </p:nvGraphicFramePr>
        <p:xfrm>
          <a:off x="1870745" y="2077733"/>
          <a:ext cx="8271545" cy="3195710"/>
        </p:xfrm>
        <a:graphic>
          <a:graphicData uri="http://schemas.openxmlformats.org/drawingml/2006/table">
            <a:tbl>
              <a:tblPr/>
              <a:tblGrid>
                <a:gridCol w="1936818">
                  <a:extLst>
                    <a:ext uri="{9D8B030D-6E8A-4147-A177-3AD203B41FA5}">
                      <a16:colId xmlns:a16="http://schemas.microsoft.com/office/drawing/2014/main" val="2028288012"/>
                    </a:ext>
                  </a:extLst>
                </a:gridCol>
                <a:gridCol w="4331590">
                  <a:extLst>
                    <a:ext uri="{9D8B030D-6E8A-4147-A177-3AD203B41FA5}">
                      <a16:colId xmlns:a16="http://schemas.microsoft.com/office/drawing/2014/main" val="758046346"/>
                    </a:ext>
                  </a:extLst>
                </a:gridCol>
                <a:gridCol w="1031538">
                  <a:extLst>
                    <a:ext uri="{9D8B030D-6E8A-4147-A177-3AD203B41FA5}">
                      <a16:colId xmlns:a16="http://schemas.microsoft.com/office/drawing/2014/main" val="1491452407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val="1673500634"/>
                    </a:ext>
                  </a:extLst>
                </a:gridCol>
              </a:tblGrid>
              <a:tr h="63606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Herramienta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Descripción 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Revisión de Expedientes 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Integración de expedientes </a:t>
                      </a:r>
                      <a:endParaRPr lang="es-MX" sz="14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790797"/>
                  </a:ext>
                </a:extLst>
              </a:tr>
              <a:tr h="9792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hlinkClick r:id="rId4" action="ppaction://hlinkfile"/>
                        </a:rPr>
                        <a:t>Matriz de Normatividad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>
                        <a:buClr>
                          <a:srgbClr val="000000"/>
                        </a:buClr>
                        <a:buSzPts val="1200"/>
                        <a:buFont typeface="Arial Narrow" panose="020B0606020202030204" pitchFamily="34" charset="0"/>
                        <a:buNone/>
                      </a:pP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Documento electrónico que contiene la normatividad aplicable específica para cada apoyo/incentivo, también contiene una lista de verificación denominada “</a:t>
                      </a:r>
                      <a:r>
                        <a:rPr lang="es-MX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Check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MX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List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”, que tiene la finalidad de facilitar la revisión e integración de los expedientes, conforme a la normativa 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434653"/>
                  </a:ext>
                </a:extLst>
              </a:tr>
              <a:tr h="58756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hlinkClick r:id="rId5" action="ppaction://hlinkfile"/>
                        </a:rPr>
                        <a:t>Muestra estadística y aleatoria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Que determina en automático la cantidad y el expediente especifico, asimismo proporciona el nivel de confianza, la probabilidad de error y la precisión.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274736"/>
                  </a:ext>
                </a:extLst>
              </a:tr>
              <a:tr h="58756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hlinkClick r:id="rId6" action="ppaction://hlinkfile"/>
                        </a:rPr>
                        <a:t>Cédula de Seguimiento Normativo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>
                        <a:buClr>
                          <a:srgbClr val="000000"/>
                        </a:buClr>
                        <a:buSzPts val="1200"/>
                        <a:buFont typeface="Arial Narrow" panose="020B0606020202030204" pitchFamily="34" charset="0"/>
                        <a:buNone/>
                      </a:pP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Herramienta que clasifica e identifica las áreas de oportunidad, que se determinan en la revisión de los expedientes de apoyo internos y externos.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820869"/>
                  </a:ext>
                </a:extLst>
              </a:tr>
              <a:tr h="39170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hlinkClick r:id="rId7" action="ppaction://hlinkfile"/>
                        </a:rPr>
                        <a:t>Marco de Referencia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>
                        <a:buClr>
                          <a:srgbClr val="000000"/>
                        </a:buClr>
                        <a:buSzPts val="1200"/>
                        <a:buFont typeface="Arial Narrow" panose="020B0606020202030204" pitchFamily="34" charset="0"/>
                        <a:buNone/>
                      </a:pPr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Herramienta para unificar criterios, en la operación de los apoyos.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501272"/>
                  </a:ext>
                </a:extLst>
              </a:tr>
            </a:tbl>
          </a:graphicData>
        </a:graphic>
      </p:graphicFrame>
      <p:sp>
        <p:nvSpPr>
          <p:cNvPr id="8" name="Estrella de 5 puntas 7">
            <a:hlinkClick r:id="rId8" action="ppaction://hlinkpres?slideindex=1&amp;slidetitle="/>
          </p:cNvPr>
          <p:cNvSpPr/>
          <p:nvPr/>
        </p:nvSpPr>
        <p:spPr>
          <a:xfrm>
            <a:off x="1342682" y="6008517"/>
            <a:ext cx="326727" cy="298073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1669409" y="6008517"/>
            <a:ext cx="4110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La propuesta de mejora se basa en el MECI </a:t>
            </a:r>
            <a:endParaRPr lang="es-MX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2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266110" y="1062060"/>
            <a:ext cx="6083923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ES" altLang="es-MX" sz="36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Etapas:</a:t>
            </a:r>
            <a:endParaRPr lang="es-ES" altLang="es-MX" sz="3600" b="1" kern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3 Flecha izquierda">
            <a:hlinkClick r:id="rId3" action="ppaction://hlinksldjump"/>
          </p:cNvPr>
          <p:cNvSpPr/>
          <p:nvPr/>
        </p:nvSpPr>
        <p:spPr>
          <a:xfrm>
            <a:off x="11149263" y="6461056"/>
            <a:ext cx="316197" cy="220833"/>
          </a:xfrm>
          <a:prstGeom prst="leftArrow">
            <a:avLst/>
          </a:prstGeom>
          <a:solidFill>
            <a:srgbClr val="FFF9E5"/>
          </a:solidFill>
          <a:ln>
            <a:solidFill>
              <a:srgbClr val="233616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kern="0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742579"/>
              </p:ext>
            </p:extLst>
          </p:nvPr>
        </p:nvGraphicFramePr>
        <p:xfrm>
          <a:off x="748145" y="2055303"/>
          <a:ext cx="5785230" cy="4102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617359"/>
              </p:ext>
            </p:extLst>
          </p:nvPr>
        </p:nvGraphicFramePr>
        <p:xfrm>
          <a:off x="5995752" y="2055303"/>
          <a:ext cx="5589444" cy="4102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Flecha abajo 3">
            <a:hlinkClick r:id="rId6" action="ppaction://hlinkfile"/>
          </p:cNvPr>
          <p:cNvSpPr/>
          <p:nvPr/>
        </p:nvSpPr>
        <p:spPr>
          <a:xfrm>
            <a:off x="748145" y="6419112"/>
            <a:ext cx="235528" cy="304722"/>
          </a:xfrm>
          <a:prstGeom prst="downArrow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onector 4">
            <a:hlinkClick r:id="rId7" action="ppaction://hlinkfile"/>
          </p:cNvPr>
          <p:cNvSpPr/>
          <p:nvPr/>
        </p:nvSpPr>
        <p:spPr>
          <a:xfrm>
            <a:off x="1523999" y="6192062"/>
            <a:ext cx="104274" cy="96253"/>
          </a:xfrm>
          <a:prstGeom prst="flowChartConnector">
            <a:avLst/>
          </a:prstGeom>
          <a:ln>
            <a:solidFill>
              <a:srgbClr val="23361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onector 10">
            <a:hlinkClick r:id="rId8" action="ppaction://hlinkfile"/>
          </p:cNvPr>
          <p:cNvSpPr/>
          <p:nvPr/>
        </p:nvSpPr>
        <p:spPr>
          <a:xfrm>
            <a:off x="2181726" y="6192062"/>
            <a:ext cx="104274" cy="96253"/>
          </a:xfrm>
          <a:prstGeom prst="flowChartConnector">
            <a:avLst/>
          </a:prstGeom>
          <a:solidFill>
            <a:srgbClr val="5C0000"/>
          </a:solidFill>
          <a:ln>
            <a:solidFill>
              <a:srgbClr val="23361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onector 11">
            <a:hlinkClick r:id="rId9" action="ppaction://hlinkfile"/>
          </p:cNvPr>
          <p:cNvSpPr/>
          <p:nvPr/>
        </p:nvSpPr>
        <p:spPr>
          <a:xfrm>
            <a:off x="3250530" y="6192062"/>
            <a:ext cx="104274" cy="96253"/>
          </a:xfrm>
          <a:prstGeom prst="flowChartConnector">
            <a:avLst/>
          </a:prstGeom>
          <a:solidFill>
            <a:srgbClr val="DACB96"/>
          </a:solidFill>
          <a:ln>
            <a:solidFill>
              <a:srgbClr val="DACB96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onector 12">
            <a:hlinkClick r:id="rId10" action="ppaction://hlinkfile"/>
          </p:cNvPr>
          <p:cNvSpPr/>
          <p:nvPr/>
        </p:nvSpPr>
        <p:spPr>
          <a:xfrm>
            <a:off x="4359440" y="6192062"/>
            <a:ext cx="104274" cy="96253"/>
          </a:xfrm>
          <a:prstGeom prst="flowChartConnector">
            <a:avLst/>
          </a:prstGeom>
          <a:solidFill>
            <a:srgbClr val="5E923A"/>
          </a:solidFill>
          <a:ln>
            <a:solidFill>
              <a:srgbClr val="5E923A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147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9522"/>
          </a:xfrm>
          <a:prstGeom prst="rect">
            <a:avLst/>
          </a:prstGeom>
        </p:spPr>
      </p:pic>
      <p:sp>
        <p:nvSpPr>
          <p:cNvPr id="4" name="Marcador de contenido 1"/>
          <p:cNvSpPr>
            <a:spLocks noGrp="1"/>
          </p:cNvSpPr>
          <p:nvPr>
            <p:ph idx="1"/>
          </p:nvPr>
        </p:nvSpPr>
        <p:spPr>
          <a:xfrm>
            <a:off x="1163321" y="1972788"/>
            <a:ext cx="9865360" cy="3921299"/>
          </a:xfrm>
        </p:spPr>
        <p:txBody>
          <a:bodyPr>
            <a:normAutofit fontScale="85000" lnSpcReduction="20000"/>
          </a:bodyPr>
          <a:lstStyle/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r>
              <a:rPr lang="es-MX" sz="47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</a:rPr>
              <a:t>FINANCIERA NACIONAL DE DESARROLLO AGROPECUARIO, RURAL, FORESTAL Y PESQUERO </a:t>
            </a: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2000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20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r>
              <a:rPr lang="es-MX" sz="59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</a:rPr>
              <a:t>MUCHAS GRACIAS</a:t>
            </a: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0" indent="0" algn="r">
              <a:buNone/>
            </a:pPr>
            <a:r>
              <a:rPr lang="es-ES" sz="15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</a:rPr>
              <a:t>22 de marzo de </a:t>
            </a:r>
            <a:r>
              <a:rPr lang="es-ES" sz="15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</a:rPr>
              <a:t>2019</a:t>
            </a:r>
            <a:endParaRPr lang="es-ES" sz="15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3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705</Words>
  <Application>Microsoft Office PowerPoint</Application>
  <PresentationFormat>Panorámica</PresentationFormat>
  <Paragraphs>141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Century</vt:lpstr>
      <vt:lpstr>Century Gothic</vt:lpstr>
      <vt:lpstr>MS Mincho</vt:lpstr>
      <vt:lpstr>Times New Roman</vt:lpstr>
      <vt:lpstr>Wingdings</vt:lpstr>
      <vt:lpstr>ヒラギノ角ゴ Pro W3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Itzayana Soriano Hernández</dc:creator>
  <cp:lastModifiedBy>karen Itzayana Soriano Hernández</cp:lastModifiedBy>
  <cp:revision>61</cp:revision>
  <dcterms:created xsi:type="dcterms:W3CDTF">2019-01-07T19:05:41Z</dcterms:created>
  <dcterms:modified xsi:type="dcterms:W3CDTF">2019-03-21T19:01:13Z</dcterms:modified>
</cp:coreProperties>
</file>