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1" r:id="rId2"/>
    <p:sldId id="262" r:id="rId3"/>
    <p:sldId id="264" r:id="rId4"/>
    <p:sldId id="266" r:id="rId5"/>
    <p:sldId id="267" r:id="rId6"/>
    <p:sldId id="269" r:id="rId7"/>
    <p:sldId id="270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00F30-43CC-4372-836D-2AF3F46F518F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243C0-AD26-435F-8034-92D25618A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1053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E6E8FC-E5A8-4758-8E07-5B4BB123480C}" type="slidenum">
              <a:rPr kumimoji="0" lang="es-ES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altLang="es-MX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526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D931A8-AE28-414E-BAC1-7D3CAF79E8DD}" type="slidenum">
              <a:rPr kumimoji="0" lang="es-ES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altLang="es-MX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271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1FD09D-71A7-4A91-A2A9-B710C7628712}" type="slidenum">
              <a:rPr kumimoji="0" lang="es-ES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altLang="es-MX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910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DB6286-9FB8-4F98-B09B-768D0B4D2BF2}" type="slidenum">
              <a:rPr kumimoji="0" lang="es-ES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altLang="es-MX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435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563D74-70BC-4AC2-B0ED-64DCF8B62B20}" type="slidenum">
              <a:rPr kumimoji="0" lang="es-ES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altLang="es-MX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s-ES" altLang="es-MX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455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563D74-70BC-4AC2-B0ED-64DCF8B62B20}" type="slidenum">
              <a:rPr kumimoji="0" lang="es-ES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ES" altLang="es-MX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s-ES" altLang="es-MX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69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1" y="1708150"/>
            <a:ext cx="12196233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 sz="1800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4"/>
            <a:ext cx="3862917" cy="601503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MX" sz="180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3657601" y="427038"/>
            <a:ext cx="8532284" cy="1524000"/>
          </a:xfrm>
        </p:spPr>
        <p:txBody>
          <a:bodyPr anchor="b"/>
          <a:lstStyle>
            <a:lvl1pPr>
              <a:lnSpc>
                <a:spcPct val="80000"/>
              </a:lnSpc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588000" y="1828800"/>
            <a:ext cx="6096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17282-E74E-4834-AD36-CDB6C921C849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90845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E4D59-5F1C-4A18-8D05-17F24796AD53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418847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855200" y="609600"/>
            <a:ext cx="2032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759200" y="609600"/>
            <a:ext cx="58928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45B1B-B4D3-4FBF-89A3-AA6452B8C99C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548773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74744-BE89-49C9-9FC3-377B445EEFAB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303936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F5B02-6B92-4F08-9220-414769052089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63454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759200" y="19812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924800" y="19812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5FFF4-2C38-44F7-92BA-8764DF2B05D0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44032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B29DE-D8AF-4965-B6AB-A23D9407ADA9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59676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63C4B-303F-45FB-9149-177D9785C7EE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342538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F0049-FFC3-48D6-B4A4-B4BE79E9A3CA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366276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51FB6-772A-443E-BDAC-0471F3733EFA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316313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4DEFF-0C69-4386-905B-F6C0D76BBA8B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82361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4"/>
            <a:ext cx="3862917" cy="601503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s-MX" sz="180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759200" y="609600"/>
            <a:ext cx="812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 del patrón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59200" y="1981200"/>
            <a:ext cx="8128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52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36F87A9-47D9-4A29-BB70-6B48EB2BF6A9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14652659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u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«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687" y="423040"/>
            <a:ext cx="7123113" cy="6096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s-MX" sz="3600" dirty="0" smtClean="0"/>
              <a:t>Modelo Estándar de Control Interno (MECI)</a:t>
            </a:r>
            <a:endParaRPr kumimoji="1" lang="es-ES" sz="3600" kern="1200" dirty="0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6988481" y="1318927"/>
            <a:ext cx="4570413" cy="4876800"/>
            <a:chOff x="336" y="1152"/>
            <a:chExt cx="2879" cy="3072"/>
          </a:xfrm>
        </p:grpSpPr>
        <p:sp>
          <p:nvSpPr>
            <p:cNvPr id="14342" name="Line 5"/>
            <p:cNvSpPr>
              <a:spLocks noChangeShapeType="1"/>
            </p:cNvSpPr>
            <p:nvPr/>
          </p:nvSpPr>
          <p:spPr bwMode="auto">
            <a:xfrm>
              <a:off x="1524" y="1152"/>
              <a:ext cx="1691" cy="204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3" name="Line 6"/>
            <p:cNvSpPr>
              <a:spLocks noChangeShapeType="1"/>
            </p:cNvSpPr>
            <p:nvPr/>
          </p:nvSpPr>
          <p:spPr bwMode="auto">
            <a:xfrm flipH="1">
              <a:off x="336" y="1152"/>
              <a:ext cx="1188" cy="253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4" name="Line 7"/>
            <p:cNvSpPr>
              <a:spLocks noChangeShapeType="1"/>
            </p:cNvSpPr>
            <p:nvPr/>
          </p:nvSpPr>
          <p:spPr bwMode="auto">
            <a:xfrm flipV="1">
              <a:off x="1844" y="3200"/>
              <a:ext cx="1371" cy="102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5" name="Line 8"/>
            <p:cNvSpPr>
              <a:spLocks noChangeShapeType="1"/>
            </p:cNvSpPr>
            <p:nvPr/>
          </p:nvSpPr>
          <p:spPr bwMode="auto">
            <a:xfrm>
              <a:off x="336" y="3687"/>
              <a:ext cx="1508" cy="537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6" name="Line 9"/>
            <p:cNvSpPr>
              <a:spLocks noChangeShapeType="1"/>
            </p:cNvSpPr>
            <p:nvPr/>
          </p:nvSpPr>
          <p:spPr bwMode="auto">
            <a:xfrm flipH="1" flipV="1">
              <a:off x="1524" y="1152"/>
              <a:ext cx="320" cy="307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7" name="Line 10"/>
            <p:cNvSpPr>
              <a:spLocks noChangeShapeType="1"/>
            </p:cNvSpPr>
            <p:nvPr/>
          </p:nvSpPr>
          <p:spPr bwMode="auto">
            <a:xfrm flipV="1">
              <a:off x="336" y="2663"/>
              <a:ext cx="1371" cy="102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8" name="Line 11"/>
            <p:cNvSpPr>
              <a:spLocks noChangeShapeType="1"/>
            </p:cNvSpPr>
            <p:nvPr/>
          </p:nvSpPr>
          <p:spPr bwMode="auto">
            <a:xfrm>
              <a:off x="1661" y="2663"/>
              <a:ext cx="1508" cy="537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49" name="Line 12"/>
            <p:cNvSpPr>
              <a:spLocks noChangeShapeType="1"/>
            </p:cNvSpPr>
            <p:nvPr/>
          </p:nvSpPr>
          <p:spPr bwMode="auto">
            <a:xfrm>
              <a:off x="793" y="2698"/>
              <a:ext cx="914" cy="341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0" name="Line 13"/>
            <p:cNvSpPr>
              <a:spLocks noChangeShapeType="1"/>
            </p:cNvSpPr>
            <p:nvPr/>
          </p:nvSpPr>
          <p:spPr bwMode="auto">
            <a:xfrm>
              <a:off x="1113" y="2079"/>
              <a:ext cx="503" cy="19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1" name="Line 14"/>
            <p:cNvSpPr>
              <a:spLocks noChangeShapeType="1"/>
            </p:cNvSpPr>
            <p:nvPr/>
          </p:nvSpPr>
          <p:spPr bwMode="auto">
            <a:xfrm flipV="1">
              <a:off x="1707" y="2404"/>
              <a:ext cx="822" cy="63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2" name="Line 15"/>
            <p:cNvSpPr>
              <a:spLocks noChangeShapeType="1"/>
            </p:cNvSpPr>
            <p:nvPr/>
          </p:nvSpPr>
          <p:spPr bwMode="auto">
            <a:xfrm flipV="1">
              <a:off x="1616" y="1884"/>
              <a:ext cx="502" cy="38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3" name="Line 16"/>
            <p:cNvSpPr>
              <a:spLocks noChangeShapeType="1"/>
            </p:cNvSpPr>
            <p:nvPr/>
          </p:nvSpPr>
          <p:spPr bwMode="auto">
            <a:xfrm flipV="1">
              <a:off x="1113" y="1722"/>
              <a:ext cx="457" cy="34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4" name="Line 17"/>
            <p:cNvSpPr>
              <a:spLocks noChangeShapeType="1"/>
            </p:cNvSpPr>
            <p:nvPr/>
          </p:nvSpPr>
          <p:spPr bwMode="auto">
            <a:xfrm flipV="1">
              <a:off x="793" y="2112"/>
              <a:ext cx="823" cy="586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5" name="Line 18"/>
            <p:cNvSpPr>
              <a:spLocks noChangeShapeType="1"/>
            </p:cNvSpPr>
            <p:nvPr/>
          </p:nvSpPr>
          <p:spPr bwMode="auto">
            <a:xfrm>
              <a:off x="1616" y="2112"/>
              <a:ext cx="913" cy="29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6" name="Line 19"/>
            <p:cNvSpPr>
              <a:spLocks noChangeShapeType="1"/>
            </p:cNvSpPr>
            <p:nvPr/>
          </p:nvSpPr>
          <p:spPr bwMode="auto">
            <a:xfrm>
              <a:off x="1570" y="1722"/>
              <a:ext cx="548" cy="146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7" name="Freeform 20"/>
            <p:cNvSpPr>
              <a:spLocks/>
            </p:cNvSpPr>
            <p:nvPr/>
          </p:nvSpPr>
          <p:spPr bwMode="auto">
            <a:xfrm>
              <a:off x="1798" y="2908"/>
              <a:ext cx="1414" cy="1302"/>
            </a:xfrm>
            <a:custGeom>
              <a:avLst/>
              <a:gdLst>
                <a:gd name="T0" fmla="*/ 0 w 1485"/>
                <a:gd name="T1" fmla="*/ 977 h 1282"/>
                <a:gd name="T2" fmla="*/ 34 w 1485"/>
                <a:gd name="T3" fmla="*/ 1474 h 1282"/>
                <a:gd name="T4" fmla="*/ 956 w 1485"/>
                <a:gd name="T5" fmla="*/ 329 h 1282"/>
                <a:gd name="T6" fmla="*/ 794 w 1485"/>
                <a:gd name="T7" fmla="*/ 0 h 1282"/>
                <a:gd name="T8" fmla="*/ 0 w 1485"/>
                <a:gd name="T9" fmla="*/ 977 h 12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5"/>
                <a:gd name="T16" fmla="*/ 0 h 1282"/>
                <a:gd name="T17" fmla="*/ 1485 w 1485"/>
                <a:gd name="T18" fmla="*/ 1282 h 12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5" h="1282">
                  <a:moveTo>
                    <a:pt x="0" y="850"/>
                  </a:moveTo>
                  <a:lnTo>
                    <a:pt x="53" y="1282"/>
                  </a:lnTo>
                  <a:lnTo>
                    <a:pt x="1485" y="285"/>
                  </a:lnTo>
                  <a:lnTo>
                    <a:pt x="1235" y="0"/>
                  </a:lnTo>
                  <a:lnTo>
                    <a:pt x="0" y="850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8" name="Freeform 21"/>
            <p:cNvSpPr>
              <a:spLocks/>
            </p:cNvSpPr>
            <p:nvPr/>
          </p:nvSpPr>
          <p:spPr bwMode="auto">
            <a:xfrm>
              <a:off x="352" y="3346"/>
              <a:ext cx="1483" cy="864"/>
            </a:xfrm>
            <a:custGeom>
              <a:avLst/>
              <a:gdLst>
                <a:gd name="T0" fmla="*/ 0 w 1558"/>
                <a:gd name="T1" fmla="*/ 373 h 851"/>
                <a:gd name="T2" fmla="*/ 105 w 1558"/>
                <a:gd name="T3" fmla="*/ 0 h 851"/>
                <a:gd name="T4" fmla="*/ 974 w 1558"/>
                <a:gd name="T5" fmla="*/ 507 h 851"/>
                <a:gd name="T6" fmla="*/ 999 w 1558"/>
                <a:gd name="T7" fmla="*/ 975 h 851"/>
                <a:gd name="T8" fmla="*/ 6 w 1558"/>
                <a:gd name="T9" fmla="*/ 385 h 8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58"/>
                <a:gd name="T16" fmla="*/ 0 h 851"/>
                <a:gd name="T17" fmla="*/ 1558 w 1558"/>
                <a:gd name="T18" fmla="*/ 851 h 8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58" h="851">
                  <a:moveTo>
                    <a:pt x="0" y="326"/>
                  </a:moveTo>
                  <a:lnTo>
                    <a:pt x="163" y="0"/>
                  </a:lnTo>
                  <a:lnTo>
                    <a:pt x="1518" y="442"/>
                  </a:lnTo>
                  <a:lnTo>
                    <a:pt x="1558" y="851"/>
                  </a:lnTo>
                  <a:lnTo>
                    <a:pt x="6" y="336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59" name="Freeform 22"/>
            <p:cNvSpPr>
              <a:spLocks/>
            </p:cNvSpPr>
            <p:nvPr/>
          </p:nvSpPr>
          <p:spPr bwMode="auto">
            <a:xfrm>
              <a:off x="514" y="2079"/>
              <a:ext cx="777" cy="1330"/>
            </a:xfrm>
            <a:custGeom>
              <a:avLst/>
              <a:gdLst>
                <a:gd name="T0" fmla="*/ 0 w 816"/>
                <a:gd name="T1" fmla="*/ 1428 h 1310"/>
                <a:gd name="T2" fmla="*/ 121 w 816"/>
                <a:gd name="T3" fmla="*/ 1502 h 1310"/>
                <a:gd name="T4" fmla="*/ 525 w 816"/>
                <a:gd name="T5" fmla="*/ 81 h 1310"/>
                <a:gd name="T6" fmla="*/ 402 w 816"/>
                <a:gd name="T7" fmla="*/ 0 h 1310"/>
                <a:gd name="T8" fmla="*/ 0 w 816"/>
                <a:gd name="T9" fmla="*/ 1428 h 13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1310"/>
                <a:gd name="T17" fmla="*/ 816 w 816"/>
                <a:gd name="T18" fmla="*/ 1310 h 13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1310">
                  <a:moveTo>
                    <a:pt x="0" y="1246"/>
                  </a:moveTo>
                  <a:lnTo>
                    <a:pt x="188" y="1310"/>
                  </a:lnTo>
                  <a:lnTo>
                    <a:pt x="816" y="72"/>
                  </a:lnTo>
                  <a:lnTo>
                    <a:pt x="624" y="0"/>
                  </a:lnTo>
                  <a:lnTo>
                    <a:pt x="0" y="1246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0" name="Freeform 23"/>
            <p:cNvSpPr>
              <a:spLocks/>
            </p:cNvSpPr>
            <p:nvPr/>
          </p:nvSpPr>
          <p:spPr bwMode="auto">
            <a:xfrm>
              <a:off x="1981" y="1888"/>
              <a:ext cx="983" cy="1141"/>
            </a:xfrm>
            <a:custGeom>
              <a:avLst/>
              <a:gdLst>
                <a:gd name="T0" fmla="*/ 100 w 1032"/>
                <a:gd name="T1" fmla="*/ 5 h 1123"/>
                <a:gd name="T2" fmla="*/ 667 w 1032"/>
                <a:gd name="T3" fmla="*/ 1157 h 1123"/>
                <a:gd name="T4" fmla="*/ 558 w 1032"/>
                <a:gd name="T5" fmla="*/ 1295 h 1123"/>
                <a:gd name="T6" fmla="*/ 0 w 1032"/>
                <a:gd name="T7" fmla="*/ 138 h 1123"/>
                <a:gd name="T8" fmla="*/ 96 w 1032"/>
                <a:gd name="T9" fmla="*/ 0 h 1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2"/>
                <a:gd name="T16" fmla="*/ 0 h 1123"/>
                <a:gd name="T17" fmla="*/ 1032 w 1032"/>
                <a:gd name="T18" fmla="*/ 1123 h 1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2" h="1123">
                  <a:moveTo>
                    <a:pt x="154" y="5"/>
                  </a:moveTo>
                  <a:lnTo>
                    <a:pt x="1032" y="1003"/>
                  </a:lnTo>
                  <a:lnTo>
                    <a:pt x="864" y="1123"/>
                  </a:lnTo>
                  <a:lnTo>
                    <a:pt x="0" y="120"/>
                  </a:lnTo>
                  <a:lnTo>
                    <a:pt x="149" y="0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1" name="Freeform 24"/>
            <p:cNvSpPr>
              <a:spLocks/>
            </p:cNvSpPr>
            <p:nvPr/>
          </p:nvSpPr>
          <p:spPr bwMode="auto">
            <a:xfrm>
              <a:off x="1643" y="2157"/>
              <a:ext cx="329" cy="1604"/>
            </a:xfrm>
            <a:custGeom>
              <a:avLst/>
              <a:gdLst>
                <a:gd name="T0" fmla="*/ 103 w 345"/>
                <a:gd name="T1" fmla="*/ 0 h 1579"/>
                <a:gd name="T2" fmla="*/ 225 w 345"/>
                <a:gd name="T3" fmla="*/ 1708 h 1579"/>
                <a:gd name="T4" fmla="*/ 113 w 345"/>
                <a:gd name="T5" fmla="*/ 1818 h 1579"/>
                <a:gd name="T6" fmla="*/ 0 w 345"/>
                <a:gd name="T7" fmla="*/ 123 h 1579"/>
                <a:gd name="T8" fmla="*/ 97 w 345"/>
                <a:gd name="T9" fmla="*/ 5 h 15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5"/>
                <a:gd name="T16" fmla="*/ 0 h 1579"/>
                <a:gd name="T17" fmla="*/ 345 w 345"/>
                <a:gd name="T18" fmla="*/ 1579 h 15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5" h="1579">
                  <a:moveTo>
                    <a:pt x="158" y="0"/>
                  </a:moveTo>
                  <a:lnTo>
                    <a:pt x="345" y="1483"/>
                  </a:lnTo>
                  <a:lnTo>
                    <a:pt x="173" y="1579"/>
                  </a:lnTo>
                  <a:lnTo>
                    <a:pt x="0" y="105"/>
                  </a:lnTo>
                  <a:lnTo>
                    <a:pt x="149" y="5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2" name="Freeform 25"/>
            <p:cNvSpPr>
              <a:spLocks/>
            </p:cNvSpPr>
            <p:nvPr/>
          </p:nvSpPr>
          <p:spPr bwMode="auto">
            <a:xfrm>
              <a:off x="1456" y="2220"/>
              <a:ext cx="333" cy="1570"/>
            </a:xfrm>
            <a:custGeom>
              <a:avLst/>
              <a:gdLst>
                <a:gd name="T0" fmla="*/ 116 w 350"/>
                <a:gd name="T1" fmla="*/ 67 h 1546"/>
                <a:gd name="T2" fmla="*/ 141 w 350"/>
                <a:gd name="T3" fmla="*/ 392 h 1546"/>
                <a:gd name="T4" fmla="*/ 224 w 350"/>
                <a:gd name="T5" fmla="*/ 1776 h 1546"/>
                <a:gd name="T6" fmla="*/ 129 w 350"/>
                <a:gd name="T7" fmla="*/ 1721 h 1546"/>
                <a:gd name="T8" fmla="*/ 0 w 350"/>
                <a:gd name="T9" fmla="*/ 0 h 1546"/>
                <a:gd name="T10" fmla="*/ 114 w 350"/>
                <a:gd name="T11" fmla="*/ 67 h 15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0"/>
                <a:gd name="T19" fmla="*/ 0 h 1546"/>
                <a:gd name="T20" fmla="*/ 350 w 350"/>
                <a:gd name="T21" fmla="*/ 1546 h 154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0" h="1546">
                  <a:moveTo>
                    <a:pt x="182" y="58"/>
                  </a:moveTo>
                  <a:lnTo>
                    <a:pt x="221" y="341"/>
                  </a:lnTo>
                  <a:lnTo>
                    <a:pt x="350" y="1546"/>
                  </a:lnTo>
                  <a:lnTo>
                    <a:pt x="202" y="1498"/>
                  </a:lnTo>
                  <a:lnTo>
                    <a:pt x="0" y="0"/>
                  </a:lnTo>
                  <a:lnTo>
                    <a:pt x="178" y="58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3" name="Freeform 26"/>
            <p:cNvSpPr>
              <a:spLocks/>
            </p:cNvSpPr>
            <p:nvPr/>
          </p:nvSpPr>
          <p:spPr bwMode="auto">
            <a:xfrm>
              <a:off x="692" y="2781"/>
              <a:ext cx="951" cy="959"/>
            </a:xfrm>
            <a:custGeom>
              <a:avLst/>
              <a:gdLst>
                <a:gd name="T0" fmla="*/ 0 w 999"/>
                <a:gd name="T1" fmla="*/ 712 h 944"/>
                <a:gd name="T2" fmla="*/ 206 w 999"/>
                <a:gd name="T3" fmla="*/ 0 h 944"/>
                <a:gd name="T4" fmla="*/ 582 w 999"/>
                <a:gd name="T5" fmla="*/ 227 h 944"/>
                <a:gd name="T6" fmla="*/ 642 w 999"/>
                <a:gd name="T7" fmla="*/ 1087 h 944"/>
                <a:gd name="T8" fmla="*/ 14 w 999"/>
                <a:gd name="T9" fmla="*/ 722 h 9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9"/>
                <a:gd name="T16" fmla="*/ 0 h 944"/>
                <a:gd name="T17" fmla="*/ 999 w 999"/>
                <a:gd name="T18" fmla="*/ 944 h 9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9" h="944">
                  <a:moveTo>
                    <a:pt x="0" y="618"/>
                  </a:moveTo>
                  <a:lnTo>
                    <a:pt x="320" y="0"/>
                  </a:lnTo>
                  <a:lnTo>
                    <a:pt x="906" y="199"/>
                  </a:lnTo>
                  <a:lnTo>
                    <a:pt x="999" y="944"/>
                  </a:lnTo>
                  <a:lnTo>
                    <a:pt x="23" y="627"/>
                  </a:lnTo>
                </a:path>
              </a:pathLst>
            </a:custGeom>
            <a:solidFill>
              <a:srgbClr val="CC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4" name="Freeform 27"/>
            <p:cNvSpPr>
              <a:spLocks/>
            </p:cNvSpPr>
            <p:nvPr/>
          </p:nvSpPr>
          <p:spPr bwMode="auto">
            <a:xfrm>
              <a:off x="1006" y="2154"/>
              <a:ext cx="543" cy="822"/>
            </a:xfrm>
            <a:custGeom>
              <a:avLst/>
              <a:gdLst>
                <a:gd name="T0" fmla="*/ 0 w 570"/>
                <a:gd name="T1" fmla="*/ 702 h 809"/>
                <a:gd name="T2" fmla="*/ 197 w 570"/>
                <a:gd name="T3" fmla="*/ 0 h 809"/>
                <a:gd name="T4" fmla="*/ 309 w 570"/>
                <a:gd name="T5" fmla="*/ 79 h 809"/>
                <a:gd name="T6" fmla="*/ 370 w 570"/>
                <a:gd name="T7" fmla="*/ 934 h 809"/>
                <a:gd name="T8" fmla="*/ 38 w 570"/>
                <a:gd name="T9" fmla="*/ 726 h 8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0"/>
                <a:gd name="T16" fmla="*/ 0 h 809"/>
                <a:gd name="T17" fmla="*/ 570 w 570"/>
                <a:gd name="T18" fmla="*/ 809 h 8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0" h="809">
                  <a:moveTo>
                    <a:pt x="0" y="608"/>
                  </a:moveTo>
                  <a:lnTo>
                    <a:pt x="304" y="0"/>
                  </a:lnTo>
                  <a:lnTo>
                    <a:pt x="480" y="70"/>
                  </a:lnTo>
                  <a:lnTo>
                    <a:pt x="570" y="809"/>
                  </a:lnTo>
                  <a:lnTo>
                    <a:pt x="58" y="630"/>
                  </a:lnTo>
                </a:path>
              </a:pathLst>
            </a:custGeom>
            <a:solidFill>
              <a:srgbClr val="FF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5" name="Freeform 28"/>
            <p:cNvSpPr>
              <a:spLocks/>
            </p:cNvSpPr>
            <p:nvPr/>
          </p:nvSpPr>
          <p:spPr bwMode="auto">
            <a:xfrm>
              <a:off x="1887" y="2524"/>
              <a:ext cx="913" cy="1118"/>
            </a:xfrm>
            <a:custGeom>
              <a:avLst/>
              <a:gdLst>
                <a:gd name="T0" fmla="*/ 59 w 960"/>
                <a:gd name="T1" fmla="*/ 1264 h 1101"/>
                <a:gd name="T2" fmla="*/ 0 w 960"/>
                <a:gd name="T3" fmla="*/ 437 h 1101"/>
                <a:gd name="T4" fmla="*/ 337 w 960"/>
                <a:gd name="T5" fmla="*/ 0 h 1101"/>
                <a:gd name="T6" fmla="*/ 612 w 960"/>
                <a:gd name="T7" fmla="*/ 581 h 1101"/>
                <a:gd name="T8" fmla="*/ 79 w 960"/>
                <a:gd name="T9" fmla="*/ 1239 h 1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0"/>
                <a:gd name="T16" fmla="*/ 0 h 1101"/>
                <a:gd name="T17" fmla="*/ 960 w 960"/>
                <a:gd name="T18" fmla="*/ 1101 h 1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0" h="1101">
                  <a:moveTo>
                    <a:pt x="93" y="1101"/>
                  </a:moveTo>
                  <a:lnTo>
                    <a:pt x="0" y="381"/>
                  </a:lnTo>
                  <a:lnTo>
                    <a:pt x="528" y="0"/>
                  </a:lnTo>
                  <a:lnTo>
                    <a:pt x="960" y="506"/>
                  </a:lnTo>
                  <a:lnTo>
                    <a:pt x="125" y="1079"/>
                  </a:lnTo>
                </a:path>
              </a:pathLst>
            </a:custGeom>
            <a:solidFill>
              <a:srgbClr val="CC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6" name="Freeform 29"/>
            <p:cNvSpPr>
              <a:spLocks/>
            </p:cNvSpPr>
            <p:nvPr/>
          </p:nvSpPr>
          <p:spPr bwMode="auto">
            <a:xfrm>
              <a:off x="1793" y="2010"/>
              <a:ext cx="587" cy="887"/>
            </a:xfrm>
            <a:custGeom>
              <a:avLst/>
              <a:gdLst>
                <a:gd name="T0" fmla="*/ 62 w 617"/>
                <a:gd name="T1" fmla="*/ 1007 h 873"/>
                <a:gd name="T2" fmla="*/ 0 w 617"/>
                <a:gd name="T3" fmla="*/ 155 h 873"/>
                <a:gd name="T4" fmla="*/ 125 w 617"/>
                <a:gd name="T5" fmla="*/ 0 h 873"/>
                <a:gd name="T6" fmla="*/ 394 w 617"/>
                <a:gd name="T7" fmla="*/ 572 h 873"/>
                <a:gd name="T8" fmla="*/ 89 w 617"/>
                <a:gd name="T9" fmla="*/ 967 h 8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7"/>
                <a:gd name="T16" fmla="*/ 0 h 873"/>
                <a:gd name="T17" fmla="*/ 617 w 617"/>
                <a:gd name="T18" fmla="*/ 873 h 8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7" h="873">
                  <a:moveTo>
                    <a:pt x="96" y="873"/>
                  </a:moveTo>
                  <a:lnTo>
                    <a:pt x="0" y="137"/>
                  </a:lnTo>
                  <a:lnTo>
                    <a:pt x="195" y="0"/>
                  </a:lnTo>
                  <a:lnTo>
                    <a:pt x="617" y="496"/>
                  </a:lnTo>
                  <a:lnTo>
                    <a:pt x="140" y="838"/>
                  </a:lnTo>
                </a:path>
              </a:pathLst>
            </a:custGeom>
            <a:solidFill>
              <a:srgbClr val="FF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67" name="Text Box 30"/>
            <p:cNvSpPr txBox="1">
              <a:spLocks noChangeArrowheads="1"/>
            </p:cNvSpPr>
            <p:nvPr/>
          </p:nvSpPr>
          <p:spPr bwMode="auto">
            <a:xfrm rot="1160130">
              <a:off x="343" y="3715"/>
              <a:ext cx="15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AMBIENTE DE CONTROL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68" name="Text Box 31"/>
            <p:cNvSpPr txBox="1">
              <a:spLocks noChangeArrowheads="1"/>
            </p:cNvSpPr>
            <p:nvPr/>
          </p:nvSpPr>
          <p:spPr bwMode="auto">
            <a:xfrm rot="-2203511">
              <a:off x="1700" y="3457"/>
              <a:ext cx="151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AMBIENTE DE CONTROL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69" name="Text Box 32"/>
            <p:cNvSpPr txBox="1">
              <a:spLocks noChangeArrowheads="1"/>
            </p:cNvSpPr>
            <p:nvPr/>
          </p:nvSpPr>
          <p:spPr bwMode="auto">
            <a:xfrm rot="1091019">
              <a:off x="755" y="3163"/>
              <a:ext cx="88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ADMINSTRACIÓN </a:t>
              </a: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DE RIESGOS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70" name="Text Box 33"/>
            <p:cNvSpPr txBox="1">
              <a:spLocks noChangeArrowheads="1"/>
            </p:cNvSpPr>
            <p:nvPr/>
          </p:nvSpPr>
          <p:spPr bwMode="auto">
            <a:xfrm rot="19266316">
              <a:off x="1850" y="2949"/>
              <a:ext cx="92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ADMINISTRACIÓN </a:t>
              </a: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DE RIESGOS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71" name="Text Box 34"/>
            <p:cNvSpPr txBox="1">
              <a:spLocks noChangeArrowheads="1"/>
            </p:cNvSpPr>
            <p:nvPr/>
          </p:nvSpPr>
          <p:spPr bwMode="auto">
            <a:xfrm rot="-2354842">
              <a:off x="1695" y="2343"/>
              <a:ext cx="6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ACTS.DE CONTROL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72" name="Text Box 35"/>
            <p:cNvSpPr txBox="1">
              <a:spLocks noChangeArrowheads="1"/>
            </p:cNvSpPr>
            <p:nvPr/>
          </p:nvSpPr>
          <p:spPr bwMode="auto">
            <a:xfrm rot="1267157">
              <a:off x="971" y="2487"/>
              <a:ext cx="6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ACTS.DE CONTROL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73" name="Text Box 36"/>
            <p:cNvSpPr txBox="1">
              <a:spLocks noChangeArrowheads="1"/>
            </p:cNvSpPr>
            <p:nvPr/>
          </p:nvSpPr>
          <p:spPr bwMode="auto">
            <a:xfrm rot="-3988339">
              <a:off x="348" y="2680"/>
              <a:ext cx="11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INFORMACION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74" name="Text Box 37"/>
            <p:cNvSpPr txBox="1">
              <a:spLocks noChangeArrowheads="1"/>
            </p:cNvSpPr>
            <p:nvPr/>
          </p:nvSpPr>
          <p:spPr bwMode="auto">
            <a:xfrm rot="-5806688">
              <a:off x="1118" y="2945"/>
              <a:ext cx="107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COMUNICACION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75" name="Text Box 38"/>
            <p:cNvSpPr txBox="1">
              <a:spLocks noChangeArrowheads="1"/>
            </p:cNvSpPr>
            <p:nvPr/>
          </p:nvSpPr>
          <p:spPr bwMode="auto">
            <a:xfrm rot="-7715951">
              <a:off x="1928" y="2399"/>
              <a:ext cx="107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COMUNICACION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76" name="Text Box 39"/>
            <p:cNvSpPr txBox="1">
              <a:spLocks noChangeArrowheads="1"/>
            </p:cNvSpPr>
            <p:nvPr/>
          </p:nvSpPr>
          <p:spPr bwMode="auto">
            <a:xfrm rot="-5841379">
              <a:off x="1234" y="2935"/>
              <a:ext cx="1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INFORMACION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77" name="Freeform 40"/>
            <p:cNvSpPr>
              <a:spLocks/>
            </p:cNvSpPr>
            <p:nvPr/>
          </p:nvSpPr>
          <p:spPr bwMode="auto">
            <a:xfrm>
              <a:off x="1529" y="1166"/>
              <a:ext cx="582" cy="1081"/>
            </a:xfrm>
            <a:custGeom>
              <a:avLst/>
              <a:gdLst>
                <a:gd name="T0" fmla="*/ 0 w 611"/>
                <a:gd name="T1" fmla="*/ 0 h 1065"/>
                <a:gd name="T2" fmla="*/ 74 w 611"/>
                <a:gd name="T3" fmla="*/ 1217 h 1065"/>
                <a:gd name="T4" fmla="*/ 393 w 611"/>
                <a:gd name="T5" fmla="*/ 806 h 1065"/>
                <a:gd name="T6" fmla="*/ 0 w 611"/>
                <a:gd name="T7" fmla="*/ 0 h 10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1"/>
                <a:gd name="T13" fmla="*/ 0 h 1065"/>
                <a:gd name="T14" fmla="*/ 611 w 611"/>
                <a:gd name="T15" fmla="*/ 1065 h 10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1" h="1065">
                  <a:moveTo>
                    <a:pt x="0" y="0"/>
                  </a:moveTo>
                  <a:lnTo>
                    <a:pt x="115" y="1065"/>
                  </a:lnTo>
                  <a:lnTo>
                    <a:pt x="611" y="7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8" name="Freeform 41"/>
            <p:cNvSpPr>
              <a:spLocks/>
            </p:cNvSpPr>
            <p:nvPr/>
          </p:nvSpPr>
          <p:spPr bwMode="auto">
            <a:xfrm>
              <a:off x="1105" y="1181"/>
              <a:ext cx="524" cy="1087"/>
            </a:xfrm>
            <a:custGeom>
              <a:avLst/>
              <a:gdLst>
                <a:gd name="T0" fmla="*/ 279 w 550"/>
                <a:gd name="T1" fmla="*/ 0 h 1070"/>
                <a:gd name="T2" fmla="*/ 0 w 550"/>
                <a:gd name="T3" fmla="*/ 1004 h 1070"/>
                <a:gd name="T4" fmla="*/ 356 w 550"/>
                <a:gd name="T5" fmla="*/ 1233 h 1070"/>
                <a:gd name="T6" fmla="*/ 279 w 550"/>
                <a:gd name="T7" fmla="*/ 0 h 10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0"/>
                <a:gd name="T13" fmla="*/ 0 h 1070"/>
                <a:gd name="T14" fmla="*/ 550 w 550"/>
                <a:gd name="T15" fmla="*/ 1070 h 10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0" h="1070">
                  <a:moveTo>
                    <a:pt x="432" y="0"/>
                  </a:moveTo>
                  <a:lnTo>
                    <a:pt x="0" y="871"/>
                  </a:lnTo>
                  <a:lnTo>
                    <a:pt x="550" y="1070"/>
                  </a:lnTo>
                  <a:lnTo>
                    <a:pt x="432" y="0"/>
                  </a:lnTo>
                  <a:close/>
                </a:path>
              </a:pathLst>
            </a:custGeom>
            <a:solidFill>
              <a:srgbClr val="FF99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79" name="Text Box 42"/>
            <p:cNvSpPr txBox="1">
              <a:spLocks noChangeArrowheads="1"/>
            </p:cNvSpPr>
            <p:nvPr/>
          </p:nvSpPr>
          <p:spPr bwMode="auto">
            <a:xfrm rot="-2180804">
              <a:off x="1554" y="1645"/>
              <a:ext cx="56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VISION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80" name="Text Box 43"/>
            <p:cNvSpPr txBox="1">
              <a:spLocks noChangeArrowheads="1"/>
            </p:cNvSpPr>
            <p:nvPr/>
          </p:nvSpPr>
          <p:spPr bwMode="auto">
            <a:xfrm rot="1256773">
              <a:off x="1049" y="1719"/>
              <a:ext cx="56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SUPER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Y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MEJORA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81" name="Text Box 44"/>
            <p:cNvSpPr txBox="1">
              <a:spLocks noChangeArrowheads="1"/>
            </p:cNvSpPr>
            <p:nvPr/>
          </p:nvSpPr>
          <p:spPr bwMode="auto">
            <a:xfrm rot="19335282">
              <a:off x="1546" y="1813"/>
              <a:ext cx="62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CONTINUA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82" name="Line 45"/>
            <p:cNvSpPr>
              <a:spLocks noChangeShapeType="1"/>
            </p:cNvSpPr>
            <p:nvPr/>
          </p:nvSpPr>
          <p:spPr bwMode="auto">
            <a:xfrm>
              <a:off x="488" y="3351"/>
              <a:ext cx="1325" cy="456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383" name="Line 46"/>
            <p:cNvSpPr>
              <a:spLocks noChangeShapeType="1"/>
            </p:cNvSpPr>
            <p:nvPr/>
          </p:nvSpPr>
          <p:spPr bwMode="auto">
            <a:xfrm flipV="1">
              <a:off x="1776" y="2897"/>
              <a:ext cx="1212" cy="91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6848" name="Text Box 48"/>
          <p:cNvSpPr txBox="1">
            <a:spLocks noChangeArrowheads="1"/>
          </p:cNvSpPr>
          <p:nvPr/>
        </p:nvSpPr>
        <p:spPr bwMode="auto">
          <a:xfrm>
            <a:off x="740268" y="2469609"/>
            <a:ext cx="518049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2575" indent="-282575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FF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_tradnl" altLang="es-MX" sz="2400" dirty="0">
                <a:solidFill>
                  <a:srgbClr val="FFFFFF"/>
                </a:solidFill>
                <a:latin typeface="Arial Narrow" panose="020B0606020202030204" pitchFamily="34" charset="0"/>
              </a:rPr>
              <a:t>Ambiente de control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FF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_tradnl" altLang="es-MX" sz="24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Administración </a:t>
            </a:r>
            <a:r>
              <a:rPr lang="es-ES_tradnl" altLang="es-MX" sz="2400" dirty="0">
                <a:solidFill>
                  <a:srgbClr val="FFFFFF"/>
                </a:solidFill>
                <a:latin typeface="Arial Narrow" panose="020B0606020202030204" pitchFamily="34" charset="0"/>
              </a:rPr>
              <a:t>de riesgos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FF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_tradnl" altLang="es-MX" sz="2400" dirty="0">
                <a:solidFill>
                  <a:srgbClr val="FFFFFF"/>
                </a:solidFill>
                <a:latin typeface="Arial Narrow" panose="020B0606020202030204" pitchFamily="34" charset="0"/>
              </a:rPr>
              <a:t>Actividades de control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FF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_tradnl" altLang="es-MX" sz="2400" dirty="0">
                <a:solidFill>
                  <a:srgbClr val="FFFFFF"/>
                </a:solidFill>
                <a:latin typeface="Arial Narrow" panose="020B0606020202030204" pitchFamily="34" charset="0"/>
              </a:rPr>
              <a:t>Información y comunicación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FF0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_tradnl" altLang="es-MX" sz="24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Supervisión y Mejora Continua</a:t>
            </a:r>
            <a:endParaRPr lang="es-ES" altLang="es-MX" sz="24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163881" y="1483359"/>
            <a:ext cx="3254417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s-MX" altLang="es-MX" sz="3200" b="1" dirty="0" smtClean="0">
                <a:latin typeface="Arial Narrow" panose="020B0606020202030204" pitchFamily="34" charset="0"/>
              </a:rPr>
              <a:t>Normas Generales </a:t>
            </a:r>
          </a:p>
        </p:txBody>
      </p:sp>
    </p:spTree>
    <p:extLst>
      <p:ext uri="{BB962C8B-B14F-4D97-AF65-F5344CB8AC3E}">
        <p14:creationId xmlns:p14="http://schemas.microsoft.com/office/powerpoint/2010/main" val="1607889995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6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6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6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6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6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6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48" grpId="0" build="p" autoUpdateAnimBg="0" advAuto="2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9"/>
          <p:cNvSpPr>
            <a:spLocks noGrp="1" noChangeArrowheads="1"/>
          </p:cNvSpPr>
          <p:nvPr>
            <p:ph type="title"/>
          </p:nvPr>
        </p:nvSpPr>
        <p:spPr>
          <a:xfrm>
            <a:off x="3926317" y="218473"/>
            <a:ext cx="4000285" cy="990600"/>
          </a:xfrm>
          <a:noFill/>
        </p:spPr>
        <p:txBody>
          <a:bodyPr/>
          <a:lstStyle/>
          <a:p>
            <a:pPr eaLnBrk="1" hangingPunct="1"/>
            <a:r>
              <a:rPr lang="es-MX" altLang="es-MX" sz="3600" dirty="0"/>
              <a:t>Ambiente de </a:t>
            </a:r>
            <a:r>
              <a:rPr lang="es-MX" altLang="es-MX" sz="3600" dirty="0" smtClean="0"/>
              <a:t>Control </a:t>
            </a:r>
            <a:endParaRPr lang="es-ES" altLang="es-MX" sz="3600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idx="1"/>
          </p:nvPr>
        </p:nvSpPr>
        <p:spPr>
          <a:xfrm>
            <a:off x="465472" y="1486830"/>
            <a:ext cx="6331399" cy="4599622"/>
          </a:xfrm>
        </p:spPr>
        <p:txBody>
          <a:bodyPr/>
          <a:lstStyle/>
          <a:p>
            <a:pPr marL="0" indent="0" algn="ctr" eaLnBrk="1" hangingPunct="1">
              <a:buClr>
                <a:srgbClr val="FFFF00"/>
              </a:buClr>
              <a:buNone/>
            </a:pPr>
            <a:r>
              <a:rPr lang="es-MX" altLang="es-MX" b="1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PRINCIPIOS</a:t>
            </a:r>
          </a:p>
          <a:p>
            <a:pPr marL="514350" indent="-514350" eaLnBrk="1" hangingPunct="1">
              <a:buClr>
                <a:srgbClr val="FFFF00"/>
              </a:buClr>
              <a:buFont typeface="+mj-lt"/>
              <a:buAutoNum type="arabicPeriod"/>
            </a:pPr>
            <a:r>
              <a:rPr lang="es-MX" altLang="es-MX" b="1" i="1" dirty="0" smtClean="0">
                <a:solidFill>
                  <a:schemeClr val="tx1">
                    <a:lumMod val="95000"/>
                  </a:schemeClr>
                </a:solidFill>
                <a:latin typeface="Arial Narrow" panose="020B0606020202030204" pitchFamily="34" charset="0"/>
              </a:rPr>
              <a:t>Integridad, ética, conducta y prevención de corrupción</a:t>
            </a:r>
          </a:p>
          <a:p>
            <a:pPr marL="514350" indent="-514350" eaLnBrk="1" hangingPunct="1">
              <a:buClr>
                <a:srgbClr val="FFFF00"/>
              </a:buClr>
              <a:buFont typeface="+mj-lt"/>
              <a:buAutoNum type="arabicPeriod"/>
            </a:pPr>
            <a:r>
              <a:rPr lang="es-MX" altLang="es-MX" b="1" i="1" dirty="0" smtClean="0">
                <a:solidFill>
                  <a:schemeClr val="tx1">
                    <a:lumMod val="95000"/>
                  </a:schemeClr>
                </a:solidFill>
                <a:latin typeface="Arial Narrow" panose="020B0606020202030204" pitchFamily="34" charset="0"/>
              </a:rPr>
              <a:t>Supervisión del control interno </a:t>
            </a:r>
          </a:p>
          <a:p>
            <a:pPr marL="514350" indent="-514350" eaLnBrk="1" hangingPunct="1">
              <a:buClr>
                <a:srgbClr val="FFFF00"/>
              </a:buClr>
              <a:buFont typeface="+mj-lt"/>
              <a:buAutoNum type="arabicPeriod"/>
            </a:pPr>
            <a:r>
              <a:rPr lang="es-MX" altLang="es-MX" b="1" i="1" dirty="0" smtClean="0">
                <a:solidFill>
                  <a:schemeClr val="tx1">
                    <a:lumMod val="95000"/>
                  </a:schemeClr>
                </a:solidFill>
                <a:latin typeface="Arial Narrow" panose="020B0606020202030204" pitchFamily="34" charset="0"/>
              </a:rPr>
              <a:t>Estructura organizacional, responsabilidades y autoridad</a:t>
            </a:r>
          </a:p>
          <a:p>
            <a:pPr marL="514350" indent="-514350" eaLnBrk="1" hangingPunct="1">
              <a:buClr>
                <a:srgbClr val="FFFF00"/>
              </a:buClr>
              <a:buFont typeface="+mj-lt"/>
              <a:buAutoNum type="arabicPeriod"/>
            </a:pPr>
            <a:r>
              <a:rPr lang="es-MX" altLang="es-MX" b="1" i="1" dirty="0" smtClean="0">
                <a:solidFill>
                  <a:schemeClr val="tx1">
                    <a:lumMod val="95000"/>
                  </a:schemeClr>
                </a:solidFill>
                <a:latin typeface="Arial Narrow" panose="020B0606020202030204" pitchFamily="34" charset="0"/>
              </a:rPr>
              <a:t>Contratar profesionales competentes</a:t>
            </a:r>
          </a:p>
          <a:p>
            <a:pPr marL="514350" indent="-514350" eaLnBrk="1" hangingPunct="1">
              <a:buClr>
                <a:srgbClr val="FFFF00"/>
              </a:buClr>
              <a:buFont typeface="+mj-lt"/>
              <a:buAutoNum type="arabicPeriod"/>
            </a:pPr>
            <a:r>
              <a:rPr lang="es-MX" altLang="es-MX" b="1" i="1" dirty="0" smtClean="0">
                <a:solidFill>
                  <a:schemeClr val="tx1">
                    <a:lumMod val="95000"/>
                  </a:schemeClr>
                </a:solidFill>
                <a:latin typeface="Arial Narrow" panose="020B0606020202030204" pitchFamily="34" charset="0"/>
              </a:rPr>
              <a:t>Evaluar el control interno</a:t>
            </a:r>
          </a:p>
          <a:p>
            <a:pPr marL="0" indent="0" eaLnBrk="1" hangingPunct="1">
              <a:buClr>
                <a:srgbClr val="FFFF00"/>
              </a:buClr>
              <a:buNone/>
            </a:pPr>
            <a:endParaRPr lang="es-MX" altLang="es-MX" sz="2400" b="1" i="1" dirty="0" smtClean="0">
              <a:solidFill>
                <a:schemeClr val="tx1">
                  <a:lumMod val="95000"/>
                </a:schemeClr>
              </a:solidFill>
              <a:latin typeface="Arial Narrow" panose="020B0606020202030204" pitchFamily="34" charset="0"/>
            </a:endParaRPr>
          </a:p>
          <a:p>
            <a:pPr marL="514350" indent="-514350" eaLnBrk="1" hangingPunct="1">
              <a:buClr>
                <a:srgbClr val="FFFF00"/>
              </a:buClr>
              <a:buFont typeface="+mj-lt"/>
              <a:buAutoNum type="arabicPeriod"/>
            </a:pPr>
            <a:endParaRPr lang="es-MX" altLang="es-MX" sz="2400" b="1" i="1" dirty="0">
              <a:solidFill>
                <a:schemeClr val="tx1">
                  <a:lumMod val="95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5364" name="Group 20"/>
          <p:cNvGrpSpPr>
            <a:grpSpLocks/>
          </p:cNvGrpSpPr>
          <p:nvPr/>
        </p:nvGrpSpPr>
        <p:grpSpPr bwMode="auto">
          <a:xfrm>
            <a:off x="6983627" y="1591756"/>
            <a:ext cx="4572000" cy="4841875"/>
            <a:chOff x="1872" y="940"/>
            <a:chExt cx="2880" cy="3050"/>
          </a:xfrm>
        </p:grpSpPr>
        <p:grpSp>
          <p:nvGrpSpPr>
            <p:cNvPr id="15366" name="Group 16"/>
            <p:cNvGrpSpPr>
              <a:grpSpLocks/>
            </p:cNvGrpSpPr>
            <p:nvPr/>
          </p:nvGrpSpPr>
          <p:grpSpPr bwMode="auto">
            <a:xfrm>
              <a:off x="1881" y="2688"/>
              <a:ext cx="2871" cy="1302"/>
              <a:chOff x="1449" y="2688"/>
              <a:chExt cx="2871" cy="1302"/>
            </a:xfrm>
          </p:grpSpPr>
          <p:sp>
            <p:nvSpPr>
              <p:cNvPr id="15370" name="Freeform 12"/>
              <p:cNvSpPr>
                <a:spLocks/>
              </p:cNvSpPr>
              <p:nvPr/>
            </p:nvSpPr>
            <p:spPr bwMode="auto">
              <a:xfrm>
                <a:off x="2904" y="2688"/>
                <a:ext cx="1414" cy="1302"/>
              </a:xfrm>
              <a:custGeom>
                <a:avLst/>
                <a:gdLst>
                  <a:gd name="T0" fmla="*/ 0 w 1485"/>
                  <a:gd name="T1" fmla="*/ 977 h 1282"/>
                  <a:gd name="T2" fmla="*/ 34 w 1485"/>
                  <a:gd name="T3" fmla="*/ 1474 h 1282"/>
                  <a:gd name="T4" fmla="*/ 956 w 1485"/>
                  <a:gd name="T5" fmla="*/ 329 h 1282"/>
                  <a:gd name="T6" fmla="*/ 794 w 1485"/>
                  <a:gd name="T7" fmla="*/ 0 h 1282"/>
                  <a:gd name="T8" fmla="*/ 0 w 1485"/>
                  <a:gd name="T9" fmla="*/ 977 h 12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5"/>
                  <a:gd name="T16" fmla="*/ 0 h 1282"/>
                  <a:gd name="T17" fmla="*/ 1485 w 1485"/>
                  <a:gd name="T18" fmla="*/ 1282 h 12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5" h="1282">
                    <a:moveTo>
                      <a:pt x="0" y="850"/>
                    </a:moveTo>
                    <a:lnTo>
                      <a:pt x="53" y="1282"/>
                    </a:lnTo>
                    <a:lnTo>
                      <a:pt x="1485" y="285"/>
                    </a:lnTo>
                    <a:lnTo>
                      <a:pt x="1235" y="0"/>
                    </a:lnTo>
                    <a:lnTo>
                      <a:pt x="0" y="850"/>
                    </a:lnTo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8575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es-MX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371" name="Freeform 13"/>
              <p:cNvSpPr>
                <a:spLocks/>
              </p:cNvSpPr>
              <p:nvPr/>
            </p:nvSpPr>
            <p:spPr bwMode="auto">
              <a:xfrm>
                <a:off x="1458" y="3126"/>
                <a:ext cx="1483" cy="864"/>
              </a:xfrm>
              <a:custGeom>
                <a:avLst/>
                <a:gdLst>
                  <a:gd name="T0" fmla="*/ 0 w 1558"/>
                  <a:gd name="T1" fmla="*/ 373 h 851"/>
                  <a:gd name="T2" fmla="*/ 105 w 1558"/>
                  <a:gd name="T3" fmla="*/ 0 h 851"/>
                  <a:gd name="T4" fmla="*/ 974 w 1558"/>
                  <a:gd name="T5" fmla="*/ 507 h 851"/>
                  <a:gd name="T6" fmla="*/ 999 w 1558"/>
                  <a:gd name="T7" fmla="*/ 975 h 851"/>
                  <a:gd name="T8" fmla="*/ 6 w 1558"/>
                  <a:gd name="T9" fmla="*/ 385 h 8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58"/>
                  <a:gd name="T16" fmla="*/ 0 h 851"/>
                  <a:gd name="T17" fmla="*/ 1558 w 1558"/>
                  <a:gd name="T18" fmla="*/ 851 h 8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58" h="851">
                    <a:moveTo>
                      <a:pt x="0" y="326"/>
                    </a:moveTo>
                    <a:lnTo>
                      <a:pt x="163" y="0"/>
                    </a:lnTo>
                    <a:lnTo>
                      <a:pt x="1518" y="442"/>
                    </a:lnTo>
                    <a:lnTo>
                      <a:pt x="1558" y="851"/>
                    </a:lnTo>
                    <a:lnTo>
                      <a:pt x="6" y="336"/>
                    </a:lnTo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es-MX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372" name="Text Box 14"/>
              <p:cNvSpPr txBox="1">
                <a:spLocks noChangeArrowheads="1"/>
              </p:cNvSpPr>
              <p:nvPr/>
            </p:nvSpPr>
            <p:spPr bwMode="auto">
              <a:xfrm rot="1160130">
                <a:off x="1449" y="3495"/>
                <a:ext cx="153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anose="05000000000000000000" pitchFamily="2" charset="2"/>
                  <a:buChar char="u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Wingdings" panose="05000000000000000000" pitchFamily="2" charset="2"/>
                  <a:buChar char="«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s-MX" altLang="es-MX" sz="1000">
                    <a:solidFill>
                      <a:srgbClr val="FFFF00"/>
                    </a:solidFill>
                    <a:latin typeface="Arial Black" panose="020B0A04020102020204" pitchFamily="34" charset="0"/>
                  </a:rPr>
                  <a:t>AMBIENTE DE CONTROL</a:t>
                </a:r>
                <a:endParaRPr lang="es-ES" altLang="es-MX" sz="1000">
                  <a:solidFill>
                    <a:srgbClr val="FFFF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5373" name="Text Box 15"/>
              <p:cNvSpPr txBox="1">
                <a:spLocks noChangeArrowheads="1"/>
              </p:cNvSpPr>
              <p:nvPr/>
            </p:nvSpPr>
            <p:spPr bwMode="auto">
              <a:xfrm rot="-2203511">
                <a:off x="2806" y="3237"/>
                <a:ext cx="151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anose="05000000000000000000" pitchFamily="2" charset="2"/>
                  <a:buChar char="u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Wingdings" panose="05000000000000000000" pitchFamily="2" charset="2"/>
                  <a:buChar char="«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s-MX" altLang="es-MX" sz="1000">
                    <a:solidFill>
                      <a:srgbClr val="FFFF00"/>
                    </a:solidFill>
                    <a:latin typeface="Arial Black" panose="020B0A04020102020204" pitchFamily="34" charset="0"/>
                  </a:rPr>
                  <a:t>AMBIENTE DE CONTROL</a:t>
                </a:r>
                <a:endParaRPr lang="es-ES" altLang="es-MX" sz="1000">
                  <a:solidFill>
                    <a:srgbClr val="FFFF00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15367" name="Line 17"/>
            <p:cNvSpPr>
              <a:spLocks noChangeShapeType="1"/>
            </p:cNvSpPr>
            <p:nvPr/>
          </p:nvSpPr>
          <p:spPr bwMode="auto">
            <a:xfrm>
              <a:off x="3060" y="940"/>
              <a:ext cx="1691" cy="204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68" name="Line 18"/>
            <p:cNvSpPr>
              <a:spLocks noChangeShapeType="1"/>
            </p:cNvSpPr>
            <p:nvPr/>
          </p:nvSpPr>
          <p:spPr bwMode="auto">
            <a:xfrm flipH="1">
              <a:off x="1872" y="940"/>
              <a:ext cx="1188" cy="253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69" name="Line 19"/>
            <p:cNvSpPr>
              <a:spLocks noChangeShapeType="1"/>
            </p:cNvSpPr>
            <p:nvPr/>
          </p:nvSpPr>
          <p:spPr bwMode="auto">
            <a:xfrm>
              <a:off x="3072" y="960"/>
              <a:ext cx="288" cy="302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1555277" y="1066774"/>
            <a:ext cx="8243888" cy="0"/>
          </a:xfrm>
          <a:prstGeom prst="line">
            <a:avLst/>
          </a:prstGeom>
          <a:noFill/>
          <a:ln w="76200" cmpd="tri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s-MX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379189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10"/>
          <p:cNvGrpSpPr>
            <a:grpSpLocks/>
          </p:cNvGrpSpPr>
          <p:nvPr/>
        </p:nvGrpSpPr>
        <p:grpSpPr bwMode="auto">
          <a:xfrm>
            <a:off x="6932613" y="1643251"/>
            <a:ext cx="4572000" cy="4841875"/>
            <a:chOff x="1872" y="940"/>
            <a:chExt cx="2880" cy="3050"/>
          </a:xfrm>
        </p:grpSpPr>
        <p:grpSp>
          <p:nvGrpSpPr>
            <p:cNvPr id="19468" name="Group 11"/>
            <p:cNvGrpSpPr>
              <a:grpSpLocks/>
            </p:cNvGrpSpPr>
            <p:nvPr/>
          </p:nvGrpSpPr>
          <p:grpSpPr bwMode="auto">
            <a:xfrm>
              <a:off x="1881" y="2688"/>
              <a:ext cx="2871" cy="1302"/>
              <a:chOff x="1449" y="2688"/>
              <a:chExt cx="2871" cy="1302"/>
            </a:xfrm>
          </p:grpSpPr>
          <p:sp>
            <p:nvSpPr>
              <p:cNvPr id="19472" name="Freeform 12"/>
              <p:cNvSpPr>
                <a:spLocks/>
              </p:cNvSpPr>
              <p:nvPr/>
            </p:nvSpPr>
            <p:spPr bwMode="auto">
              <a:xfrm>
                <a:off x="2904" y="2688"/>
                <a:ext cx="1414" cy="1302"/>
              </a:xfrm>
              <a:custGeom>
                <a:avLst/>
                <a:gdLst>
                  <a:gd name="T0" fmla="*/ 0 w 1485"/>
                  <a:gd name="T1" fmla="*/ 977 h 1282"/>
                  <a:gd name="T2" fmla="*/ 34 w 1485"/>
                  <a:gd name="T3" fmla="*/ 1474 h 1282"/>
                  <a:gd name="T4" fmla="*/ 956 w 1485"/>
                  <a:gd name="T5" fmla="*/ 329 h 1282"/>
                  <a:gd name="T6" fmla="*/ 794 w 1485"/>
                  <a:gd name="T7" fmla="*/ 0 h 1282"/>
                  <a:gd name="T8" fmla="*/ 0 w 1485"/>
                  <a:gd name="T9" fmla="*/ 977 h 12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5"/>
                  <a:gd name="T16" fmla="*/ 0 h 1282"/>
                  <a:gd name="T17" fmla="*/ 1485 w 1485"/>
                  <a:gd name="T18" fmla="*/ 1282 h 12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5" h="1282">
                    <a:moveTo>
                      <a:pt x="0" y="850"/>
                    </a:moveTo>
                    <a:lnTo>
                      <a:pt x="53" y="1282"/>
                    </a:lnTo>
                    <a:lnTo>
                      <a:pt x="1485" y="285"/>
                    </a:lnTo>
                    <a:lnTo>
                      <a:pt x="1235" y="0"/>
                    </a:lnTo>
                    <a:lnTo>
                      <a:pt x="0" y="850"/>
                    </a:lnTo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8575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es-MX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73" name="Freeform 13"/>
              <p:cNvSpPr>
                <a:spLocks/>
              </p:cNvSpPr>
              <p:nvPr/>
            </p:nvSpPr>
            <p:spPr bwMode="auto">
              <a:xfrm>
                <a:off x="1458" y="3126"/>
                <a:ext cx="1483" cy="864"/>
              </a:xfrm>
              <a:custGeom>
                <a:avLst/>
                <a:gdLst>
                  <a:gd name="T0" fmla="*/ 0 w 1558"/>
                  <a:gd name="T1" fmla="*/ 373 h 851"/>
                  <a:gd name="T2" fmla="*/ 105 w 1558"/>
                  <a:gd name="T3" fmla="*/ 0 h 851"/>
                  <a:gd name="T4" fmla="*/ 974 w 1558"/>
                  <a:gd name="T5" fmla="*/ 507 h 851"/>
                  <a:gd name="T6" fmla="*/ 999 w 1558"/>
                  <a:gd name="T7" fmla="*/ 975 h 851"/>
                  <a:gd name="T8" fmla="*/ 6 w 1558"/>
                  <a:gd name="T9" fmla="*/ 385 h 8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58"/>
                  <a:gd name="T16" fmla="*/ 0 h 851"/>
                  <a:gd name="T17" fmla="*/ 1558 w 1558"/>
                  <a:gd name="T18" fmla="*/ 851 h 8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58" h="851">
                    <a:moveTo>
                      <a:pt x="0" y="326"/>
                    </a:moveTo>
                    <a:lnTo>
                      <a:pt x="163" y="0"/>
                    </a:lnTo>
                    <a:lnTo>
                      <a:pt x="1518" y="442"/>
                    </a:lnTo>
                    <a:lnTo>
                      <a:pt x="1558" y="851"/>
                    </a:lnTo>
                    <a:lnTo>
                      <a:pt x="6" y="336"/>
                    </a:lnTo>
                  </a:path>
                </a:pathLst>
              </a:custGeom>
              <a:solidFill>
                <a:schemeClr val="accent2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es-MX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474" name="Text Box 14"/>
              <p:cNvSpPr txBox="1">
                <a:spLocks noChangeArrowheads="1"/>
              </p:cNvSpPr>
              <p:nvPr/>
            </p:nvSpPr>
            <p:spPr bwMode="auto">
              <a:xfrm rot="1160130">
                <a:off x="1449" y="3495"/>
                <a:ext cx="153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anose="05000000000000000000" pitchFamily="2" charset="2"/>
                  <a:buChar char="u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Wingdings" panose="05000000000000000000" pitchFamily="2" charset="2"/>
                  <a:buChar char="«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s-MX" altLang="es-MX" sz="1000">
                    <a:solidFill>
                      <a:srgbClr val="FFFF00"/>
                    </a:solidFill>
                    <a:latin typeface="Arial Black" panose="020B0A04020102020204" pitchFamily="34" charset="0"/>
                  </a:rPr>
                  <a:t>AMBIENTE DE CONTROL</a:t>
                </a:r>
                <a:endParaRPr lang="es-ES" altLang="es-MX" sz="1000">
                  <a:solidFill>
                    <a:srgbClr val="FFFF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9475" name="Text Box 15"/>
              <p:cNvSpPr txBox="1">
                <a:spLocks noChangeArrowheads="1"/>
              </p:cNvSpPr>
              <p:nvPr/>
            </p:nvSpPr>
            <p:spPr bwMode="auto">
              <a:xfrm rot="-2203511">
                <a:off x="2806" y="3237"/>
                <a:ext cx="151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anose="05000000000000000000" pitchFamily="2" charset="2"/>
                  <a:buChar char="u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Wingdings" panose="05000000000000000000" pitchFamily="2" charset="2"/>
                  <a:buChar char="«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s-MX" altLang="es-MX" sz="1000" dirty="0">
                    <a:solidFill>
                      <a:srgbClr val="FFFF00"/>
                    </a:solidFill>
                    <a:latin typeface="Arial Black" panose="020B0A04020102020204" pitchFamily="34" charset="0"/>
                  </a:rPr>
                  <a:t>AMBIENTE DE CONTROL</a:t>
                </a:r>
                <a:endParaRPr lang="es-ES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19469" name="Line 16"/>
            <p:cNvSpPr>
              <a:spLocks noChangeShapeType="1"/>
            </p:cNvSpPr>
            <p:nvPr/>
          </p:nvSpPr>
          <p:spPr bwMode="auto">
            <a:xfrm>
              <a:off x="3060" y="940"/>
              <a:ext cx="1691" cy="204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470" name="Line 17"/>
            <p:cNvSpPr>
              <a:spLocks noChangeShapeType="1"/>
            </p:cNvSpPr>
            <p:nvPr/>
          </p:nvSpPr>
          <p:spPr bwMode="auto">
            <a:xfrm flipH="1">
              <a:off x="1872" y="940"/>
              <a:ext cx="1188" cy="253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471" name="Line 18"/>
            <p:cNvSpPr>
              <a:spLocks noChangeShapeType="1"/>
            </p:cNvSpPr>
            <p:nvPr/>
          </p:nvSpPr>
          <p:spPr bwMode="auto">
            <a:xfrm>
              <a:off x="3072" y="960"/>
              <a:ext cx="288" cy="302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7431089" y="3708282"/>
            <a:ext cx="3346450" cy="1930400"/>
            <a:chOff x="2212" y="2304"/>
            <a:chExt cx="2108" cy="1216"/>
          </a:xfrm>
        </p:grpSpPr>
        <p:sp>
          <p:nvSpPr>
            <p:cNvPr id="19464" name="Freeform 19"/>
            <p:cNvSpPr>
              <a:spLocks/>
            </p:cNvSpPr>
            <p:nvPr/>
          </p:nvSpPr>
          <p:spPr bwMode="auto">
            <a:xfrm>
              <a:off x="2212" y="2561"/>
              <a:ext cx="951" cy="959"/>
            </a:xfrm>
            <a:custGeom>
              <a:avLst/>
              <a:gdLst>
                <a:gd name="T0" fmla="*/ 0 w 999"/>
                <a:gd name="T1" fmla="*/ 712 h 944"/>
                <a:gd name="T2" fmla="*/ 206 w 999"/>
                <a:gd name="T3" fmla="*/ 0 h 944"/>
                <a:gd name="T4" fmla="*/ 582 w 999"/>
                <a:gd name="T5" fmla="*/ 227 h 944"/>
                <a:gd name="T6" fmla="*/ 642 w 999"/>
                <a:gd name="T7" fmla="*/ 1087 h 944"/>
                <a:gd name="T8" fmla="*/ 14 w 999"/>
                <a:gd name="T9" fmla="*/ 722 h 9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9"/>
                <a:gd name="T16" fmla="*/ 0 h 944"/>
                <a:gd name="T17" fmla="*/ 999 w 999"/>
                <a:gd name="T18" fmla="*/ 944 h 9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9" h="944">
                  <a:moveTo>
                    <a:pt x="0" y="618"/>
                  </a:moveTo>
                  <a:lnTo>
                    <a:pt x="320" y="0"/>
                  </a:lnTo>
                  <a:lnTo>
                    <a:pt x="906" y="199"/>
                  </a:lnTo>
                  <a:lnTo>
                    <a:pt x="999" y="944"/>
                  </a:lnTo>
                  <a:lnTo>
                    <a:pt x="23" y="627"/>
                  </a:lnTo>
                </a:path>
              </a:pathLst>
            </a:custGeom>
            <a:solidFill>
              <a:srgbClr val="CC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465" name="Freeform 20"/>
            <p:cNvSpPr>
              <a:spLocks/>
            </p:cNvSpPr>
            <p:nvPr/>
          </p:nvSpPr>
          <p:spPr bwMode="auto">
            <a:xfrm>
              <a:off x="3407" y="2304"/>
              <a:ext cx="913" cy="1118"/>
            </a:xfrm>
            <a:custGeom>
              <a:avLst/>
              <a:gdLst>
                <a:gd name="T0" fmla="*/ 59 w 960"/>
                <a:gd name="T1" fmla="*/ 1264 h 1101"/>
                <a:gd name="T2" fmla="*/ 0 w 960"/>
                <a:gd name="T3" fmla="*/ 437 h 1101"/>
                <a:gd name="T4" fmla="*/ 337 w 960"/>
                <a:gd name="T5" fmla="*/ 0 h 1101"/>
                <a:gd name="T6" fmla="*/ 612 w 960"/>
                <a:gd name="T7" fmla="*/ 581 h 1101"/>
                <a:gd name="T8" fmla="*/ 79 w 960"/>
                <a:gd name="T9" fmla="*/ 1239 h 1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0"/>
                <a:gd name="T16" fmla="*/ 0 h 1101"/>
                <a:gd name="T17" fmla="*/ 960 w 960"/>
                <a:gd name="T18" fmla="*/ 1101 h 1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0" h="1101">
                  <a:moveTo>
                    <a:pt x="93" y="1101"/>
                  </a:moveTo>
                  <a:lnTo>
                    <a:pt x="0" y="381"/>
                  </a:lnTo>
                  <a:lnTo>
                    <a:pt x="528" y="0"/>
                  </a:lnTo>
                  <a:lnTo>
                    <a:pt x="960" y="506"/>
                  </a:lnTo>
                  <a:lnTo>
                    <a:pt x="125" y="1079"/>
                  </a:lnTo>
                </a:path>
              </a:pathLst>
            </a:custGeom>
            <a:solidFill>
              <a:srgbClr val="CC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466" name="Text Box 21"/>
            <p:cNvSpPr txBox="1">
              <a:spLocks noChangeArrowheads="1"/>
            </p:cNvSpPr>
            <p:nvPr/>
          </p:nvSpPr>
          <p:spPr bwMode="auto">
            <a:xfrm rot="1091019">
              <a:off x="2274" y="2951"/>
              <a:ext cx="93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ADMINISTRACIÓN </a:t>
              </a: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DE RIESGOS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9467" name="Text Box 22"/>
            <p:cNvSpPr txBox="1">
              <a:spLocks noChangeArrowheads="1"/>
            </p:cNvSpPr>
            <p:nvPr/>
          </p:nvSpPr>
          <p:spPr bwMode="auto">
            <a:xfrm rot="19266316">
              <a:off x="3352" y="2719"/>
              <a:ext cx="94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ADMINISTRACIÓN </a:t>
              </a: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DE RIESGOS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2292" name="Rectangle 6"/>
          <p:cNvSpPr>
            <a:spLocks noGrp="1" noChangeArrowheads="1"/>
          </p:cNvSpPr>
          <p:nvPr>
            <p:ph type="title"/>
          </p:nvPr>
        </p:nvSpPr>
        <p:spPr>
          <a:xfrm>
            <a:off x="1931908" y="490538"/>
            <a:ext cx="7315200" cy="5270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MX" sz="4000" dirty="0" smtClean="0">
                <a:latin typeface="+mn-lt"/>
              </a:rPr>
              <a:t>Administración de Riesgos</a:t>
            </a:r>
            <a:endParaRPr lang="es-ES" dirty="0" smtClean="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27903" y="1426019"/>
            <a:ext cx="5821627" cy="491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 fontAlgn="base">
              <a:lnSpc>
                <a:spcPct val="80000"/>
              </a:lnSpc>
              <a:spcAft>
                <a:spcPct val="0"/>
              </a:spcAft>
              <a:buClr>
                <a:srgbClr val="FFCC00"/>
              </a:buClr>
              <a:buNone/>
            </a:pPr>
            <a:r>
              <a:rPr lang="es-MX" altLang="es-MX" sz="3200" b="1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PRINCIPIOS</a:t>
            </a:r>
            <a:endParaRPr lang="es-MX" altLang="es-MX" sz="32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14350" indent="-514350" algn="just" fontAlgn="base">
              <a:lnSpc>
                <a:spcPct val="80000"/>
              </a:lnSpc>
              <a:spcAft>
                <a:spcPct val="0"/>
              </a:spcAft>
              <a:buClr>
                <a:srgbClr val="FFFF00"/>
              </a:buClr>
              <a:buFont typeface="+mj-lt"/>
              <a:buAutoNum type="arabicPeriod" startAt="6"/>
            </a:pPr>
            <a:r>
              <a:rPr lang="es-MX" altLang="es-MX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Planeación Estratégica </a:t>
            </a:r>
          </a:p>
          <a:p>
            <a:pPr marL="514350" indent="-514350" algn="just" fontAlgn="base">
              <a:lnSpc>
                <a:spcPct val="80000"/>
              </a:lnSpc>
              <a:spcAft>
                <a:spcPct val="0"/>
              </a:spcAft>
              <a:buClr>
                <a:srgbClr val="FFFF00"/>
              </a:buClr>
              <a:buFont typeface="+mj-lt"/>
              <a:buAutoNum type="arabicPeriod" startAt="6"/>
            </a:pPr>
            <a:endParaRPr lang="es-MX" altLang="es-MX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14350" indent="-514350" algn="just" fontAlgn="base">
              <a:lnSpc>
                <a:spcPct val="80000"/>
              </a:lnSpc>
              <a:spcAft>
                <a:spcPct val="0"/>
              </a:spcAft>
              <a:buClr>
                <a:srgbClr val="FFFF00"/>
              </a:buClr>
              <a:buFont typeface="+mj-lt"/>
              <a:buAutoNum type="arabicPeriod" startAt="6"/>
            </a:pPr>
            <a:r>
              <a:rPr lang="es-MX" altLang="es-MX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Identificación de Riesgos</a:t>
            </a:r>
          </a:p>
          <a:p>
            <a:pPr marL="514350" indent="-514350" algn="just" fontAlgn="base">
              <a:lnSpc>
                <a:spcPct val="80000"/>
              </a:lnSpc>
              <a:spcAft>
                <a:spcPct val="0"/>
              </a:spcAft>
              <a:buClr>
                <a:srgbClr val="FFFF00"/>
              </a:buClr>
              <a:buFont typeface="+mj-lt"/>
              <a:buAutoNum type="arabicPeriod" startAt="6"/>
            </a:pPr>
            <a:endParaRPr lang="es-MX" altLang="es-MX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14350" indent="-514350" algn="just" fontAlgn="base">
              <a:lnSpc>
                <a:spcPct val="80000"/>
              </a:lnSpc>
              <a:spcAft>
                <a:spcPct val="0"/>
              </a:spcAft>
              <a:buClr>
                <a:srgbClr val="FFFF00"/>
              </a:buClr>
              <a:buFont typeface="+mj-lt"/>
              <a:buAutoNum type="arabicPeriod" startAt="6"/>
            </a:pPr>
            <a:r>
              <a:rPr lang="es-MX" altLang="es-MX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Considerar corrupción, fraude, abuso, desperdicio.</a:t>
            </a:r>
          </a:p>
          <a:p>
            <a:pPr marL="514350" indent="-514350" algn="just" fontAlgn="base">
              <a:lnSpc>
                <a:spcPct val="80000"/>
              </a:lnSpc>
              <a:spcAft>
                <a:spcPct val="0"/>
              </a:spcAft>
              <a:buClr>
                <a:srgbClr val="FFFF00"/>
              </a:buClr>
              <a:buFont typeface="+mj-lt"/>
              <a:buAutoNum type="arabicPeriod" startAt="6"/>
            </a:pPr>
            <a:endParaRPr lang="es-MX" altLang="es-MX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14350" indent="-514350" algn="just" fontAlgn="base">
              <a:lnSpc>
                <a:spcPct val="80000"/>
              </a:lnSpc>
              <a:spcAft>
                <a:spcPct val="0"/>
              </a:spcAft>
              <a:buClr>
                <a:srgbClr val="FFFF00"/>
              </a:buClr>
              <a:buFont typeface="+mj-lt"/>
              <a:buAutoNum type="arabicPeriod" startAt="6"/>
            </a:pPr>
            <a:r>
              <a:rPr lang="es-MX" altLang="es-MX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Responder a cambios de impacto al control interno</a:t>
            </a:r>
            <a:endParaRPr lang="es-ES" altLang="es-MX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1332855" y="1116201"/>
            <a:ext cx="8243888" cy="0"/>
          </a:xfrm>
          <a:prstGeom prst="line">
            <a:avLst/>
          </a:prstGeom>
          <a:noFill/>
          <a:ln w="76200" cmpd="tri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s-MX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03345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92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92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11"/>
          <p:cNvGrpSpPr>
            <a:grpSpLocks/>
          </p:cNvGrpSpPr>
          <p:nvPr/>
        </p:nvGrpSpPr>
        <p:grpSpPr bwMode="auto">
          <a:xfrm>
            <a:off x="6798187" y="1516964"/>
            <a:ext cx="4572000" cy="4841875"/>
            <a:chOff x="1872" y="940"/>
            <a:chExt cx="2880" cy="3050"/>
          </a:xfrm>
        </p:grpSpPr>
        <p:grpSp>
          <p:nvGrpSpPr>
            <p:cNvPr id="23565" name="Group 12"/>
            <p:cNvGrpSpPr>
              <a:grpSpLocks/>
            </p:cNvGrpSpPr>
            <p:nvPr/>
          </p:nvGrpSpPr>
          <p:grpSpPr bwMode="auto">
            <a:xfrm>
              <a:off x="1872" y="940"/>
              <a:ext cx="2880" cy="3050"/>
              <a:chOff x="1872" y="940"/>
              <a:chExt cx="2880" cy="3050"/>
            </a:xfrm>
          </p:grpSpPr>
          <p:grpSp>
            <p:nvGrpSpPr>
              <p:cNvPr id="23570" name="Group 13"/>
              <p:cNvGrpSpPr>
                <a:grpSpLocks/>
              </p:cNvGrpSpPr>
              <p:nvPr/>
            </p:nvGrpSpPr>
            <p:grpSpPr bwMode="auto">
              <a:xfrm>
                <a:off x="1881" y="2688"/>
                <a:ext cx="2871" cy="1302"/>
                <a:chOff x="1449" y="2688"/>
                <a:chExt cx="2871" cy="1302"/>
              </a:xfrm>
            </p:grpSpPr>
            <p:sp>
              <p:nvSpPr>
                <p:cNvPr id="23574" name="Freeform 14"/>
                <p:cNvSpPr>
                  <a:spLocks/>
                </p:cNvSpPr>
                <p:nvPr/>
              </p:nvSpPr>
              <p:spPr bwMode="auto">
                <a:xfrm>
                  <a:off x="2904" y="2688"/>
                  <a:ext cx="1414" cy="1302"/>
                </a:xfrm>
                <a:custGeom>
                  <a:avLst/>
                  <a:gdLst>
                    <a:gd name="T0" fmla="*/ 0 w 1485"/>
                    <a:gd name="T1" fmla="*/ 977 h 1282"/>
                    <a:gd name="T2" fmla="*/ 34 w 1485"/>
                    <a:gd name="T3" fmla="*/ 1474 h 1282"/>
                    <a:gd name="T4" fmla="*/ 956 w 1485"/>
                    <a:gd name="T5" fmla="*/ 329 h 1282"/>
                    <a:gd name="T6" fmla="*/ 794 w 1485"/>
                    <a:gd name="T7" fmla="*/ 0 h 1282"/>
                    <a:gd name="T8" fmla="*/ 0 w 1485"/>
                    <a:gd name="T9" fmla="*/ 977 h 128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5"/>
                    <a:gd name="T16" fmla="*/ 0 h 1282"/>
                    <a:gd name="T17" fmla="*/ 1485 w 1485"/>
                    <a:gd name="T18" fmla="*/ 1282 h 128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5" h="1282">
                      <a:moveTo>
                        <a:pt x="0" y="850"/>
                      </a:moveTo>
                      <a:lnTo>
                        <a:pt x="53" y="1282"/>
                      </a:lnTo>
                      <a:lnTo>
                        <a:pt x="1485" y="285"/>
                      </a:lnTo>
                      <a:lnTo>
                        <a:pt x="1235" y="0"/>
                      </a:lnTo>
                      <a:lnTo>
                        <a:pt x="0" y="850"/>
                      </a:lnTo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8575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es-MX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575" name="Freeform 15"/>
                <p:cNvSpPr>
                  <a:spLocks/>
                </p:cNvSpPr>
                <p:nvPr/>
              </p:nvSpPr>
              <p:spPr bwMode="auto">
                <a:xfrm>
                  <a:off x="1458" y="3126"/>
                  <a:ext cx="1483" cy="864"/>
                </a:xfrm>
                <a:custGeom>
                  <a:avLst/>
                  <a:gdLst>
                    <a:gd name="T0" fmla="*/ 0 w 1558"/>
                    <a:gd name="T1" fmla="*/ 373 h 851"/>
                    <a:gd name="T2" fmla="*/ 105 w 1558"/>
                    <a:gd name="T3" fmla="*/ 0 h 851"/>
                    <a:gd name="T4" fmla="*/ 974 w 1558"/>
                    <a:gd name="T5" fmla="*/ 507 h 851"/>
                    <a:gd name="T6" fmla="*/ 999 w 1558"/>
                    <a:gd name="T7" fmla="*/ 975 h 851"/>
                    <a:gd name="T8" fmla="*/ 6 w 1558"/>
                    <a:gd name="T9" fmla="*/ 385 h 8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58"/>
                    <a:gd name="T16" fmla="*/ 0 h 851"/>
                    <a:gd name="T17" fmla="*/ 1558 w 1558"/>
                    <a:gd name="T18" fmla="*/ 851 h 8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58" h="851">
                      <a:moveTo>
                        <a:pt x="0" y="326"/>
                      </a:moveTo>
                      <a:lnTo>
                        <a:pt x="163" y="0"/>
                      </a:lnTo>
                      <a:lnTo>
                        <a:pt x="1518" y="442"/>
                      </a:lnTo>
                      <a:lnTo>
                        <a:pt x="1558" y="851"/>
                      </a:lnTo>
                      <a:lnTo>
                        <a:pt x="6" y="336"/>
                      </a:lnTo>
                    </a:path>
                  </a:pathLst>
                </a:custGeom>
                <a:solidFill>
                  <a:schemeClr val="accent2">
                    <a:alpha val="50195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es-MX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576" name="Text Box 16"/>
                <p:cNvSpPr txBox="1">
                  <a:spLocks noChangeArrowheads="1"/>
                </p:cNvSpPr>
                <p:nvPr/>
              </p:nvSpPr>
              <p:spPr bwMode="auto">
                <a:xfrm rot="1160130">
                  <a:off x="1449" y="3495"/>
                  <a:ext cx="15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65000"/>
                    <a:buFont typeface="Wingdings" panose="05000000000000000000" pitchFamily="2" charset="2"/>
                    <a:buChar char="u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«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r>
                    <a:rPr lang="es-MX" altLang="es-MX" sz="1000">
                      <a:solidFill>
                        <a:srgbClr val="FFFF00"/>
                      </a:solidFill>
                      <a:latin typeface="Arial Black" panose="020B0A04020102020204" pitchFamily="34" charset="0"/>
                    </a:rPr>
                    <a:t>AMBIENTE DE CONTROL</a:t>
                  </a:r>
                  <a:endParaRPr lang="es-ES" altLang="es-MX" sz="1000">
                    <a:solidFill>
                      <a:srgbClr val="FFFF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3577" name="Text Box 17"/>
                <p:cNvSpPr txBox="1">
                  <a:spLocks noChangeArrowheads="1"/>
                </p:cNvSpPr>
                <p:nvPr/>
              </p:nvSpPr>
              <p:spPr bwMode="auto">
                <a:xfrm rot="-2203511">
                  <a:off x="2806" y="3237"/>
                  <a:ext cx="151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65000"/>
                    <a:buFont typeface="Wingdings" panose="05000000000000000000" pitchFamily="2" charset="2"/>
                    <a:buChar char="u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«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r>
                    <a:rPr lang="es-MX" altLang="es-MX" sz="1000">
                      <a:solidFill>
                        <a:srgbClr val="FFFF00"/>
                      </a:solidFill>
                      <a:latin typeface="Arial Black" panose="020B0A04020102020204" pitchFamily="34" charset="0"/>
                    </a:rPr>
                    <a:t>AMBIENTE DE CONTROL</a:t>
                  </a:r>
                  <a:endParaRPr lang="es-ES" altLang="es-MX" sz="1000">
                    <a:solidFill>
                      <a:srgbClr val="FFFF00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23571" name="Line 18"/>
              <p:cNvSpPr>
                <a:spLocks noChangeShapeType="1"/>
              </p:cNvSpPr>
              <p:nvPr/>
            </p:nvSpPr>
            <p:spPr bwMode="auto">
              <a:xfrm>
                <a:off x="3060" y="940"/>
                <a:ext cx="1691" cy="2048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es-MX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72" name="Line 19"/>
              <p:cNvSpPr>
                <a:spLocks noChangeShapeType="1"/>
              </p:cNvSpPr>
              <p:nvPr/>
            </p:nvSpPr>
            <p:spPr bwMode="auto">
              <a:xfrm flipH="1">
                <a:off x="1872" y="940"/>
                <a:ext cx="1188" cy="2535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es-MX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573" name="Line 20"/>
              <p:cNvSpPr>
                <a:spLocks noChangeShapeType="1"/>
              </p:cNvSpPr>
              <p:nvPr/>
            </p:nvSpPr>
            <p:spPr bwMode="auto">
              <a:xfrm>
                <a:off x="3072" y="960"/>
                <a:ext cx="288" cy="3024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es-MX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3566" name="Freeform 21"/>
            <p:cNvSpPr>
              <a:spLocks/>
            </p:cNvSpPr>
            <p:nvPr/>
          </p:nvSpPr>
          <p:spPr bwMode="auto">
            <a:xfrm>
              <a:off x="2212" y="2561"/>
              <a:ext cx="951" cy="959"/>
            </a:xfrm>
            <a:custGeom>
              <a:avLst/>
              <a:gdLst>
                <a:gd name="T0" fmla="*/ 0 w 999"/>
                <a:gd name="T1" fmla="*/ 712 h 944"/>
                <a:gd name="T2" fmla="*/ 206 w 999"/>
                <a:gd name="T3" fmla="*/ 0 h 944"/>
                <a:gd name="T4" fmla="*/ 582 w 999"/>
                <a:gd name="T5" fmla="*/ 227 h 944"/>
                <a:gd name="T6" fmla="*/ 642 w 999"/>
                <a:gd name="T7" fmla="*/ 1087 h 944"/>
                <a:gd name="T8" fmla="*/ 14 w 999"/>
                <a:gd name="T9" fmla="*/ 722 h 9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9"/>
                <a:gd name="T16" fmla="*/ 0 h 944"/>
                <a:gd name="T17" fmla="*/ 999 w 999"/>
                <a:gd name="T18" fmla="*/ 944 h 9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9" h="944">
                  <a:moveTo>
                    <a:pt x="0" y="618"/>
                  </a:moveTo>
                  <a:lnTo>
                    <a:pt x="320" y="0"/>
                  </a:lnTo>
                  <a:lnTo>
                    <a:pt x="906" y="199"/>
                  </a:lnTo>
                  <a:lnTo>
                    <a:pt x="999" y="944"/>
                  </a:lnTo>
                  <a:lnTo>
                    <a:pt x="23" y="627"/>
                  </a:lnTo>
                </a:path>
              </a:pathLst>
            </a:custGeom>
            <a:solidFill>
              <a:srgbClr val="CC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567" name="Freeform 22"/>
            <p:cNvSpPr>
              <a:spLocks/>
            </p:cNvSpPr>
            <p:nvPr/>
          </p:nvSpPr>
          <p:spPr bwMode="auto">
            <a:xfrm>
              <a:off x="3407" y="2304"/>
              <a:ext cx="913" cy="1118"/>
            </a:xfrm>
            <a:custGeom>
              <a:avLst/>
              <a:gdLst>
                <a:gd name="T0" fmla="*/ 59 w 960"/>
                <a:gd name="T1" fmla="*/ 1264 h 1101"/>
                <a:gd name="T2" fmla="*/ 0 w 960"/>
                <a:gd name="T3" fmla="*/ 437 h 1101"/>
                <a:gd name="T4" fmla="*/ 337 w 960"/>
                <a:gd name="T5" fmla="*/ 0 h 1101"/>
                <a:gd name="T6" fmla="*/ 612 w 960"/>
                <a:gd name="T7" fmla="*/ 581 h 1101"/>
                <a:gd name="T8" fmla="*/ 79 w 960"/>
                <a:gd name="T9" fmla="*/ 1239 h 1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0"/>
                <a:gd name="T16" fmla="*/ 0 h 1101"/>
                <a:gd name="T17" fmla="*/ 960 w 960"/>
                <a:gd name="T18" fmla="*/ 1101 h 1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0" h="1101">
                  <a:moveTo>
                    <a:pt x="93" y="1101"/>
                  </a:moveTo>
                  <a:lnTo>
                    <a:pt x="0" y="381"/>
                  </a:lnTo>
                  <a:lnTo>
                    <a:pt x="528" y="0"/>
                  </a:lnTo>
                  <a:lnTo>
                    <a:pt x="960" y="506"/>
                  </a:lnTo>
                  <a:lnTo>
                    <a:pt x="125" y="1079"/>
                  </a:lnTo>
                </a:path>
              </a:pathLst>
            </a:custGeom>
            <a:solidFill>
              <a:srgbClr val="CC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568" name="Text Box 23"/>
            <p:cNvSpPr txBox="1">
              <a:spLocks noChangeArrowheads="1"/>
            </p:cNvSpPr>
            <p:nvPr/>
          </p:nvSpPr>
          <p:spPr bwMode="auto">
            <a:xfrm rot="1091019">
              <a:off x="2275" y="2943"/>
              <a:ext cx="88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ADMINSTRACIÓN </a:t>
              </a: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DE RIESGOS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3569" name="Text Box 24"/>
            <p:cNvSpPr txBox="1">
              <a:spLocks noChangeArrowheads="1"/>
            </p:cNvSpPr>
            <p:nvPr/>
          </p:nvSpPr>
          <p:spPr bwMode="auto">
            <a:xfrm rot="19266316">
              <a:off x="3364" y="2713"/>
              <a:ext cx="97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ADMINISTTRACIÓN </a:t>
              </a: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DE RIESGOS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7773197" y="2816683"/>
            <a:ext cx="2239963" cy="1533525"/>
            <a:chOff x="2496" y="1796"/>
            <a:chExt cx="1411" cy="966"/>
          </a:xfrm>
        </p:grpSpPr>
        <p:sp>
          <p:nvSpPr>
            <p:cNvPr id="23561" name="Freeform 25"/>
            <p:cNvSpPr>
              <a:spLocks/>
            </p:cNvSpPr>
            <p:nvPr/>
          </p:nvSpPr>
          <p:spPr bwMode="auto">
            <a:xfrm>
              <a:off x="2531" y="1940"/>
              <a:ext cx="543" cy="822"/>
            </a:xfrm>
            <a:custGeom>
              <a:avLst/>
              <a:gdLst>
                <a:gd name="T0" fmla="*/ 0 w 570"/>
                <a:gd name="T1" fmla="*/ 702 h 809"/>
                <a:gd name="T2" fmla="*/ 197 w 570"/>
                <a:gd name="T3" fmla="*/ 0 h 809"/>
                <a:gd name="T4" fmla="*/ 309 w 570"/>
                <a:gd name="T5" fmla="*/ 79 h 809"/>
                <a:gd name="T6" fmla="*/ 370 w 570"/>
                <a:gd name="T7" fmla="*/ 934 h 809"/>
                <a:gd name="T8" fmla="*/ 38 w 570"/>
                <a:gd name="T9" fmla="*/ 726 h 8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0"/>
                <a:gd name="T16" fmla="*/ 0 h 809"/>
                <a:gd name="T17" fmla="*/ 570 w 570"/>
                <a:gd name="T18" fmla="*/ 809 h 8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0" h="809">
                  <a:moveTo>
                    <a:pt x="0" y="608"/>
                  </a:moveTo>
                  <a:lnTo>
                    <a:pt x="304" y="0"/>
                  </a:lnTo>
                  <a:lnTo>
                    <a:pt x="480" y="70"/>
                  </a:lnTo>
                  <a:lnTo>
                    <a:pt x="570" y="809"/>
                  </a:lnTo>
                  <a:lnTo>
                    <a:pt x="58" y="630"/>
                  </a:lnTo>
                </a:path>
              </a:pathLst>
            </a:custGeom>
            <a:solidFill>
              <a:srgbClr val="FF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562" name="Freeform 26"/>
            <p:cNvSpPr>
              <a:spLocks/>
            </p:cNvSpPr>
            <p:nvPr/>
          </p:nvSpPr>
          <p:spPr bwMode="auto">
            <a:xfrm>
              <a:off x="3318" y="1796"/>
              <a:ext cx="587" cy="887"/>
            </a:xfrm>
            <a:custGeom>
              <a:avLst/>
              <a:gdLst>
                <a:gd name="T0" fmla="*/ 62 w 617"/>
                <a:gd name="T1" fmla="*/ 1007 h 873"/>
                <a:gd name="T2" fmla="*/ 0 w 617"/>
                <a:gd name="T3" fmla="*/ 155 h 873"/>
                <a:gd name="T4" fmla="*/ 125 w 617"/>
                <a:gd name="T5" fmla="*/ 0 h 873"/>
                <a:gd name="T6" fmla="*/ 394 w 617"/>
                <a:gd name="T7" fmla="*/ 572 h 873"/>
                <a:gd name="T8" fmla="*/ 89 w 617"/>
                <a:gd name="T9" fmla="*/ 967 h 8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7"/>
                <a:gd name="T16" fmla="*/ 0 h 873"/>
                <a:gd name="T17" fmla="*/ 617 w 617"/>
                <a:gd name="T18" fmla="*/ 873 h 8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7" h="873">
                  <a:moveTo>
                    <a:pt x="96" y="873"/>
                  </a:moveTo>
                  <a:lnTo>
                    <a:pt x="0" y="137"/>
                  </a:lnTo>
                  <a:lnTo>
                    <a:pt x="195" y="0"/>
                  </a:lnTo>
                  <a:lnTo>
                    <a:pt x="617" y="496"/>
                  </a:lnTo>
                  <a:lnTo>
                    <a:pt x="140" y="838"/>
                  </a:lnTo>
                </a:path>
              </a:pathLst>
            </a:custGeom>
            <a:solidFill>
              <a:srgbClr val="FF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563" name="Text Box 27"/>
            <p:cNvSpPr txBox="1">
              <a:spLocks noChangeArrowheads="1"/>
            </p:cNvSpPr>
            <p:nvPr/>
          </p:nvSpPr>
          <p:spPr bwMode="auto">
            <a:xfrm rot="-2354842">
              <a:off x="3220" y="2129"/>
              <a:ext cx="6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ACTS.DE CONTROL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3564" name="Text Box 28"/>
            <p:cNvSpPr txBox="1">
              <a:spLocks noChangeArrowheads="1"/>
            </p:cNvSpPr>
            <p:nvPr/>
          </p:nvSpPr>
          <p:spPr bwMode="auto">
            <a:xfrm rot="1267157">
              <a:off x="2496" y="2273"/>
              <a:ext cx="6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ACTS.DE CONTROL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4340" name="Rectangle 6"/>
          <p:cNvSpPr>
            <a:spLocks noGrp="1" noChangeArrowheads="1"/>
          </p:cNvSpPr>
          <p:nvPr>
            <p:ph type="title"/>
          </p:nvPr>
        </p:nvSpPr>
        <p:spPr>
          <a:xfrm>
            <a:off x="2665112" y="266996"/>
            <a:ext cx="6096000" cy="770913"/>
          </a:xfrm>
        </p:spPr>
        <p:txBody>
          <a:bodyPr/>
          <a:lstStyle/>
          <a:p>
            <a:pPr eaLnBrk="1" hangingPunct="1">
              <a:defRPr/>
            </a:pPr>
            <a:r>
              <a:rPr lang="es-MX" sz="3600" dirty="0">
                <a:latin typeface="+mn-lt"/>
              </a:rPr>
              <a:t>Actividades de Control</a:t>
            </a:r>
            <a:r>
              <a:rPr lang="es-MX" dirty="0" smtClean="0"/>
              <a:t>  </a:t>
            </a:r>
            <a:endParaRPr lang="es-ES" dirty="0" smtClean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idx="1"/>
          </p:nvPr>
        </p:nvSpPr>
        <p:spPr>
          <a:xfrm>
            <a:off x="346439" y="1664043"/>
            <a:ext cx="5519772" cy="431967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Clr>
                <a:srgbClr val="FFFF00"/>
              </a:buClr>
              <a:buNone/>
            </a:pPr>
            <a:r>
              <a:rPr lang="es-MX" altLang="es-MX" b="1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PRINCIPIOS</a:t>
            </a:r>
            <a:endParaRPr lang="es-MX" altLang="es-MX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14350" indent="-514350" algn="just" eaLnBrk="1" hangingPunct="1">
              <a:lnSpc>
                <a:spcPct val="80000"/>
              </a:lnSpc>
              <a:spcBef>
                <a:spcPct val="0"/>
              </a:spcBef>
              <a:buClr>
                <a:srgbClr val="FFFF00"/>
              </a:buClr>
              <a:buFont typeface="+mj-lt"/>
              <a:buAutoNum type="arabicPeriod" startAt="10"/>
            </a:pPr>
            <a:endParaRPr lang="es-MX" altLang="es-MX" b="1" dirty="0" smtClean="0">
              <a:latin typeface="Arial Narrow" panose="020B0606020202030204" pitchFamily="34" charset="0"/>
            </a:endParaRPr>
          </a:p>
          <a:p>
            <a:pPr marL="514350" indent="-514350" algn="just" eaLnBrk="1" hangingPunct="1">
              <a:lnSpc>
                <a:spcPct val="80000"/>
              </a:lnSpc>
              <a:spcBef>
                <a:spcPct val="0"/>
              </a:spcBef>
              <a:buClr>
                <a:srgbClr val="FFFF00"/>
              </a:buClr>
              <a:buFont typeface="+mj-lt"/>
              <a:buAutoNum type="arabicPeriod" startAt="10"/>
            </a:pPr>
            <a:r>
              <a:rPr lang="es-MX" altLang="es-MX" b="1" dirty="0" smtClean="0">
                <a:latin typeface="Arial Narrow" panose="020B0606020202030204" pitchFamily="34" charset="0"/>
              </a:rPr>
              <a:t>Diseñar actividades de control para lograr objetivos y responder riesgos.</a:t>
            </a:r>
          </a:p>
          <a:p>
            <a:pPr marL="514350" indent="-514350" algn="just" eaLnBrk="1" hangingPunct="1">
              <a:lnSpc>
                <a:spcPct val="80000"/>
              </a:lnSpc>
              <a:spcBef>
                <a:spcPct val="0"/>
              </a:spcBef>
              <a:buClr>
                <a:srgbClr val="FFFF00"/>
              </a:buClr>
              <a:buFont typeface="+mj-lt"/>
              <a:buAutoNum type="arabicPeriod" startAt="10"/>
            </a:pPr>
            <a:endParaRPr lang="es-MX" altLang="es-MX" b="1" dirty="0" smtClean="0">
              <a:latin typeface="Arial Narrow" panose="020B0606020202030204" pitchFamily="34" charset="0"/>
            </a:endParaRPr>
          </a:p>
          <a:p>
            <a:pPr marL="514350" indent="-514350" algn="just" eaLnBrk="1" hangingPunct="1">
              <a:lnSpc>
                <a:spcPct val="80000"/>
              </a:lnSpc>
              <a:spcBef>
                <a:spcPct val="0"/>
              </a:spcBef>
              <a:buClr>
                <a:srgbClr val="FFFF00"/>
              </a:buClr>
              <a:buFont typeface="+mj-lt"/>
              <a:buAutoNum type="arabicPeriod" startAt="10"/>
            </a:pPr>
            <a:r>
              <a:rPr lang="es-MX" altLang="es-MX" b="1" dirty="0" smtClean="0">
                <a:latin typeface="Arial Narrow" panose="020B0606020202030204" pitchFamily="34" charset="0"/>
              </a:rPr>
              <a:t>Diseñar sistemas de información.</a:t>
            </a:r>
          </a:p>
          <a:p>
            <a:pPr marL="514350" indent="-514350" algn="just" eaLnBrk="1" hangingPunct="1">
              <a:lnSpc>
                <a:spcPct val="80000"/>
              </a:lnSpc>
              <a:spcBef>
                <a:spcPct val="0"/>
              </a:spcBef>
              <a:buClr>
                <a:srgbClr val="FFFF00"/>
              </a:buClr>
              <a:buFont typeface="+mj-lt"/>
              <a:buAutoNum type="arabicPeriod" startAt="10"/>
            </a:pPr>
            <a:endParaRPr lang="es-MX" altLang="es-MX" b="1" dirty="0" smtClean="0">
              <a:latin typeface="Arial Narrow" panose="020B0606020202030204" pitchFamily="34" charset="0"/>
            </a:endParaRPr>
          </a:p>
          <a:p>
            <a:pPr marL="514350" indent="-514350" algn="just" eaLnBrk="1" hangingPunct="1">
              <a:lnSpc>
                <a:spcPct val="80000"/>
              </a:lnSpc>
              <a:spcBef>
                <a:spcPct val="0"/>
              </a:spcBef>
              <a:buClr>
                <a:srgbClr val="FFFF00"/>
              </a:buClr>
              <a:buFont typeface="+mj-lt"/>
              <a:buAutoNum type="arabicPeriod" startAt="10"/>
            </a:pPr>
            <a:r>
              <a:rPr lang="es-MX" altLang="es-MX" b="1" dirty="0" smtClean="0">
                <a:latin typeface="Arial Narrow" panose="020B0606020202030204" pitchFamily="34" charset="0"/>
              </a:rPr>
              <a:t>Implementar Políticas y procedimientos</a:t>
            </a:r>
          </a:p>
          <a:p>
            <a:pPr marL="514350" indent="-514350" algn="just" eaLnBrk="1" hangingPunct="1">
              <a:lnSpc>
                <a:spcPct val="80000"/>
              </a:lnSpc>
              <a:spcBef>
                <a:spcPct val="0"/>
              </a:spcBef>
              <a:buClr>
                <a:srgbClr val="FFFF00"/>
              </a:buClr>
              <a:buFont typeface="+mj-lt"/>
              <a:buAutoNum type="arabicPeriod" startAt="10"/>
            </a:pPr>
            <a:endParaRPr lang="es-ES" altLang="es-MX" b="1" dirty="0" smtClean="0">
              <a:latin typeface="Arial Narrow" panose="020B0606020202030204" pitchFamily="34" charset="0"/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1329531" y="994660"/>
            <a:ext cx="8243888" cy="0"/>
          </a:xfrm>
          <a:prstGeom prst="line">
            <a:avLst/>
          </a:prstGeom>
          <a:noFill/>
          <a:ln w="76200" cmpd="tri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s-MX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914654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0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39"/>
          <p:cNvGrpSpPr>
            <a:grpSpLocks/>
          </p:cNvGrpSpPr>
          <p:nvPr/>
        </p:nvGrpSpPr>
        <p:grpSpPr bwMode="auto">
          <a:xfrm>
            <a:off x="7153910" y="1641040"/>
            <a:ext cx="4572000" cy="4841875"/>
            <a:chOff x="1872" y="940"/>
            <a:chExt cx="2880" cy="3050"/>
          </a:xfrm>
        </p:grpSpPr>
        <p:grpSp>
          <p:nvGrpSpPr>
            <p:cNvPr id="25612" name="Group 40"/>
            <p:cNvGrpSpPr>
              <a:grpSpLocks/>
            </p:cNvGrpSpPr>
            <p:nvPr/>
          </p:nvGrpSpPr>
          <p:grpSpPr bwMode="auto">
            <a:xfrm>
              <a:off x="1872" y="940"/>
              <a:ext cx="2880" cy="3050"/>
              <a:chOff x="1872" y="940"/>
              <a:chExt cx="2880" cy="3050"/>
            </a:xfrm>
          </p:grpSpPr>
          <p:grpSp>
            <p:nvGrpSpPr>
              <p:cNvPr id="25617" name="Group 41"/>
              <p:cNvGrpSpPr>
                <a:grpSpLocks/>
              </p:cNvGrpSpPr>
              <p:nvPr/>
            </p:nvGrpSpPr>
            <p:grpSpPr bwMode="auto">
              <a:xfrm>
                <a:off x="1872" y="940"/>
                <a:ext cx="2880" cy="3050"/>
                <a:chOff x="1872" y="940"/>
                <a:chExt cx="2880" cy="3050"/>
              </a:xfrm>
            </p:grpSpPr>
            <p:grpSp>
              <p:nvGrpSpPr>
                <p:cNvPr id="25622" name="Group 42"/>
                <p:cNvGrpSpPr>
                  <a:grpSpLocks/>
                </p:cNvGrpSpPr>
                <p:nvPr/>
              </p:nvGrpSpPr>
              <p:grpSpPr bwMode="auto">
                <a:xfrm>
                  <a:off x="1881" y="2688"/>
                  <a:ext cx="2871" cy="1302"/>
                  <a:chOff x="1449" y="2688"/>
                  <a:chExt cx="2871" cy="1302"/>
                </a:xfrm>
              </p:grpSpPr>
              <p:sp>
                <p:nvSpPr>
                  <p:cNvPr id="25626" name="Freeform 43"/>
                  <p:cNvSpPr>
                    <a:spLocks/>
                  </p:cNvSpPr>
                  <p:nvPr/>
                </p:nvSpPr>
                <p:spPr bwMode="auto">
                  <a:xfrm>
                    <a:off x="2904" y="2688"/>
                    <a:ext cx="1414" cy="1302"/>
                  </a:xfrm>
                  <a:custGeom>
                    <a:avLst/>
                    <a:gdLst>
                      <a:gd name="T0" fmla="*/ 0 w 1485"/>
                      <a:gd name="T1" fmla="*/ 977 h 1282"/>
                      <a:gd name="T2" fmla="*/ 34 w 1485"/>
                      <a:gd name="T3" fmla="*/ 1474 h 1282"/>
                      <a:gd name="T4" fmla="*/ 956 w 1485"/>
                      <a:gd name="T5" fmla="*/ 329 h 1282"/>
                      <a:gd name="T6" fmla="*/ 794 w 1485"/>
                      <a:gd name="T7" fmla="*/ 0 h 1282"/>
                      <a:gd name="T8" fmla="*/ 0 w 1485"/>
                      <a:gd name="T9" fmla="*/ 977 h 128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485"/>
                      <a:gd name="T16" fmla="*/ 0 h 1282"/>
                      <a:gd name="T17" fmla="*/ 1485 w 1485"/>
                      <a:gd name="T18" fmla="*/ 1282 h 128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485" h="1282">
                        <a:moveTo>
                          <a:pt x="0" y="850"/>
                        </a:moveTo>
                        <a:lnTo>
                          <a:pt x="53" y="1282"/>
                        </a:lnTo>
                        <a:lnTo>
                          <a:pt x="1485" y="285"/>
                        </a:lnTo>
                        <a:lnTo>
                          <a:pt x="1235" y="0"/>
                        </a:lnTo>
                        <a:lnTo>
                          <a:pt x="0" y="850"/>
                        </a:lnTo>
                      </a:path>
                    </a:pathLst>
                  </a:custGeom>
                  <a:solidFill>
                    <a:schemeClr val="accent2">
                      <a:alpha val="50195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28575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kumimoji="1" lang="es-MX" sz="2400">
                      <a:solidFill>
                        <a:srgbClr val="FFFFFF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27" name="Freeform 44"/>
                  <p:cNvSpPr>
                    <a:spLocks/>
                  </p:cNvSpPr>
                  <p:nvPr/>
                </p:nvSpPr>
                <p:spPr bwMode="auto">
                  <a:xfrm>
                    <a:off x="1458" y="3126"/>
                    <a:ext cx="1483" cy="864"/>
                  </a:xfrm>
                  <a:custGeom>
                    <a:avLst/>
                    <a:gdLst>
                      <a:gd name="T0" fmla="*/ 0 w 1558"/>
                      <a:gd name="T1" fmla="*/ 373 h 851"/>
                      <a:gd name="T2" fmla="*/ 105 w 1558"/>
                      <a:gd name="T3" fmla="*/ 0 h 851"/>
                      <a:gd name="T4" fmla="*/ 974 w 1558"/>
                      <a:gd name="T5" fmla="*/ 507 h 851"/>
                      <a:gd name="T6" fmla="*/ 999 w 1558"/>
                      <a:gd name="T7" fmla="*/ 975 h 851"/>
                      <a:gd name="T8" fmla="*/ 6 w 1558"/>
                      <a:gd name="T9" fmla="*/ 385 h 85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58"/>
                      <a:gd name="T16" fmla="*/ 0 h 851"/>
                      <a:gd name="T17" fmla="*/ 1558 w 1558"/>
                      <a:gd name="T18" fmla="*/ 851 h 85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58" h="851">
                        <a:moveTo>
                          <a:pt x="0" y="326"/>
                        </a:moveTo>
                        <a:lnTo>
                          <a:pt x="163" y="0"/>
                        </a:lnTo>
                        <a:lnTo>
                          <a:pt x="1518" y="442"/>
                        </a:lnTo>
                        <a:lnTo>
                          <a:pt x="1558" y="851"/>
                        </a:lnTo>
                        <a:lnTo>
                          <a:pt x="6" y="336"/>
                        </a:lnTo>
                      </a:path>
                    </a:pathLst>
                  </a:custGeom>
                  <a:solidFill>
                    <a:schemeClr val="accent2">
                      <a:alpha val="50195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kumimoji="1" lang="es-MX" sz="2400">
                      <a:solidFill>
                        <a:srgbClr val="FFFFFF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28" name="Text Box 45"/>
                  <p:cNvSpPr txBox="1">
                    <a:spLocks noChangeArrowheads="1"/>
                  </p:cNvSpPr>
                  <p:nvPr/>
                </p:nvSpPr>
                <p:spPr bwMode="auto">
                  <a:xfrm rot="1160130">
                    <a:off x="1449" y="3495"/>
                    <a:ext cx="1532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prstDash val="dash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2"/>
                      </a:buClr>
                      <a:buSzPct val="65000"/>
                      <a:buFont typeface="Wingdings" panose="05000000000000000000" pitchFamily="2" charset="2"/>
                      <a:buChar char="u"/>
                      <a:defRPr sz="2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5000"/>
                      <a:buFont typeface="Wingdings" panose="05000000000000000000" pitchFamily="2" charset="2"/>
                      <a:buChar char="«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2"/>
                      </a:buClr>
                      <a:buSzPct val="100000"/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 fontAlgn="base"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None/>
                    </a:pPr>
                    <a:r>
                      <a:rPr lang="es-MX" altLang="es-MX" sz="1000">
                        <a:solidFill>
                          <a:srgbClr val="FFFF00"/>
                        </a:solidFill>
                        <a:latin typeface="Arial Black" panose="020B0A04020102020204" pitchFamily="34" charset="0"/>
                      </a:rPr>
                      <a:t>AMBIENTE DE CONTROL</a:t>
                    </a:r>
                    <a:endParaRPr lang="es-ES" altLang="es-MX" sz="1000">
                      <a:solidFill>
                        <a:srgbClr val="FFFF00"/>
                      </a:solidFill>
                      <a:latin typeface="Arial Black" panose="020B0A04020102020204" pitchFamily="34" charset="0"/>
                    </a:endParaRPr>
                  </a:p>
                </p:txBody>
              </p:sp>
              <p:sp>
                <p:nvSpPr>
                  <p:cNvPr id="25629" name="Text Box 46"/>
                  <p:cNvSpPr txBox="1">
                    <a:spLocks noChangeArrowheads="1"/>
                  </p:cNvSpPr>
                  <p:nvPr/>
                </p:nvSpPr>
                <p:spPr bwMode="auto">
                  <a:xfrm rot="-2203511">
                    <a:off x="2806" y="3237"/>
                    <a:ext cx="1514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prstDash val="dash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2"/>
                      </a:buClr>
                      <a:buSzPct val="65000"/>
                      <a:buFont typeface="Wingdings" panose="05000000000000000000" pitchFamily="2" charset="2"/>
                      <a:buChar char="u"/>
                      <a:defRPr sz="2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5000"/>
                      <a:buFont typeface="Wingdings" panose="05000000000000000000" pitchFamily="2" charset="2"/>
                      <a:buChar char="«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2"/>
                      </a:buClr>
                      <a:buSzPct val="100000"/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 fontAlgn="base"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None/>
                    </a:pPr>
                    <a:r>
                      <a:rPr lang="es-MX" altLang="es-MX" sz="1000">
                        <a:solidFill>
                          <a:srgbClr val="FFFF00"/>
                        </a:solidFill>
                        <a:latin typeface="Arial Black" panose="020B0A04020102020204" pitchFamily="34" charset="0"/>
                      </a:rPr>
                      <a:t>AMBIENTE DE CONTROL</a:t>
                    </a:r>
                    <a:endParaRPr lang="es-ES" altLang="es-MX" sz="1000">
                      <a:solidFill>
                        <a:srgbClr val="FFFF00"/>
                      </a:solidFill>
                      <a:latin typeface="Arial Black" panose="020B0A04020102020204" pitchFamily="34" charset="0"/>
                    </a:endParaRPr>
                  </a:p>
                </p:txBody>
              </p:sp>
            </p:grpSp>
            <p:sp>
              <p:nvSpPr>
                <p:cNvPr id="25623" name="Line 47"/>
                <p:cNvSpPr>
                  <a:spLocks noChangeShapeType="1"/>
                </p:cNvSpPr>
                <p:nvPr/>
              </p:nvSpPr>
              <p:spPr bwMode="auto">
                <a:xfrm>
                  <a:off x="3060" y="940"/>
                  <a:ext cx="1691" cy="2048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es-MX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624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1872" y="940"/>
                  <a:ext cx="1188" cy="2535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es-MX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625" name="Line 49"/>
                <p:cNvSpPr>
                  <a:spLocks noChangeShapeType="1"/>
                </p:cNvSpPr>
                <p:nvPr/>
              </p:nvSpPr>
              <p:spPr bwMode="auto">
                <a:xfrm>
                  <a:off x="3072" y="960"/>
                  <a:ext cx="288" cy="3024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es-MX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618" name="Freeform 50"/>
              <p:cNvSpPr>
                <a:spLocks/>
              </p:cNvSpPr>
              <p:nvPr/>
            </p:nvSpPr>
            <p:spPr bwMode="auto">
              <a:xfrm>
                <a:off x="2212" y="2561"/>
                <a:ext cx="951" cy="959"/>
              </a:xfrm>
              <a:custGeom>
                <a:avLst/>
                <a:gdLst>
                  <a:gd name="T0" fmla="*/ 0 w 999"/>
                  <a:gd name="T1" fmla="*/ 712 h 944"/>
                  <a:gd name="T2" fmla="*/ 206 w 999"/>
                  <a:gd name="T3" fmla="*/ 0 h 944"/>
                  <a:gd name="T4" fmla="*/ 582 w 999"/>
                  <a:gd name="T5" fmla="*/ 227 h 944"/>
                  <a:gd name="T6" fmla="*/ 642 w 999"/>
                  <a:gd name="T7" fmla="*/ 1087 h 944"/>
                  <a:gd name="T8" fmla="*/ 14 w 999"/>
                  <a:gd name="T9" fmla="*/ 722 h 9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9"/>
                  <a:gd name="T16" fmla="*/ 0 h 944"/>
                  <a:gd name="T17" fmla="*/ 999 w 999"/>
                  <a:gd name="T18" fmla="*/ 944 h 9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9" h="944">
                    <a:moveTo>
                      <a:pt x="0" y="618"/>
                    </a:moveTo>
                    <a:lnTo>
                      <a:pt x="320" y="0"/>
                    </a:lnTo>
                    <a:lnTo>
                      <a:pt x="906" y="199"/>
                    </a:lnTo>
                    <a:lnTo>
                      <a:pt x="999" y="944"/>
                    </a:lnTo>
                    <a:lnTo>
                      <a:pt x="23" y="627"/>
                    </a:lnTo>
                  </a:path>
                </a:pathLst>
              </a:custGeom>
              <a:solidFill>
                <a:srgbClr val="CC3300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es-MX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9" name="Freeform 51"/>
              <p:cNvSpPr>
                <a:spLocks/>
              </p:cNvSpPr>
              <p:nvPr/>
            </p:nvSpPr>
            <p:spPr bwMode="auto">
              <a:xfrm>
                <a:off x="3407" y="2304"/>
                <a:ext cx="913" cy="1118"/>
              </a:xfrm>
              <a:custGeom>
                <a:avLst/>
                <a:gdLst>
                  <a:gd name="T0" fmla="*/ 59 w 960"/>
                  <a:gd name="T1" fmla="*/ 1264 h 1101"/>
                  <a:gd name="T2" fmla="*/ 0 w 960"/>
                  <a:gd name="T3" fmla="*/ 437 h 1101"/>
                  <a:gd name="T4" fmla="*/ 337 w 960"/>
                  <a:gd name="T5" fmla="*/ 0 h 1101"/>
                  <a:gd name="T6" fmla="*/ 612 w 960"/>
                  <a:gd name="T7" fmla="*/ 581 h 1101"/>
                  <a:gd name="T8" fmla="*/ 79 w 960"/>
                  <a:gd name="T9" fmla="*/ 1239 h 1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0"/>
                  <a:gd name="T16" fmla="*/ 0 h 1101"/>
                  <a:gd name="T17" fmla="*/ 960 w 960"/>
                  <a:gd name="T18" fmla="*/ 1101 h 11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0" h="1101">
                    <a:moveTo>
                      <a:pt x="93" y="1101"/>
                    </a:moveTo>
                    <a:lnTo>
                      <a:pt x="0" y="381"/>
                    </a:lnTo>
                    <a:lnTo>
                      <a:pt x="528" y="0"/>
                    </a:lnTo>
                    <a:lnTo>
                      <a:pt x="960" y="506"/>
                    </a:lnTo>
                    <a:lnTo>
                      <a:pt x="125" y="1079"/>
                    </a:lnTo>
                  </a:path>
                </a:pathLst>
              </a:custGeom>
              <a:solidFill>
                <a:srgbClr val="CC3300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es-MX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20" name="Text Box 52"/>
              <p:cNvSpPr txBox="1">
                <a:spLocks noChangeArrowheads="1"/>
              </p:cNvSpPr>
              <p:nvPr/>
            </p:nvSpPr>
            <p:spPr bwMode="auto">
              <a:xfrm rot="1091019">
                <a:off x="2274" y="2948"/>
                <a:ext cx="91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anose="05000000000000000000" pitchFamily="2" charset="2"/>
                  <a:buChar char="u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Wingdings" panose="05000000000000000000" pitchFamily="2" charset="2"/>
                  <a:buChar char="«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s-MX" altLang="es-MX" sz="1000" dirty="0" smtClean="0">
                    <a:solidFill>
                      <a:srgbClr val="FFFF00"/>
                    </a:solidFill>
                    <a:latin typeface="Arial Black" panose="020B0A04020102020204" pitchFamily="34" charset="0"/>
                  </a:rPr>
                  <a:t>ADMINISTRACIÓN </a:t>
                </a:r>
                <a:r>
                  <a:rPr lang="es-MX" altLang="es-MX" sz="1000" dirty="0">
                    <a:solidFill>
                      <a:srgbClr val="FFFF00"/>
                    </a:solidFill>
                    <a:latin typeface="Arial Black" panose="020B0A04020102020204" pitchFamily="34" charset="0"/>
                  </a:rPr>
                  <a:t>DE RIESGOS</a:t>
                </a:r>
                <a:endParaRPr lang="es-ES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5621" name="Text Box 53"/>
              <p:cNvSpPr txBox="1">
                <a:spLocks noChangeArrowheads="1"/>
              </p:cNvSpPr>
              <p:nvPr/>
            </p:nvSpPr>
            <p:spPr bwMode="auto">
              <a:xfrm rot="19266316">
                <a:off x="3369" y="2726"/>
                <a:ext cx="93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anose="05000000000000000000" pitchFamily="2" charset="2"/>
                  <a:buChar char="u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Wingdings" panose="05000000000000000000" pitchFamily="2" charset="2"/>
                  <a:buChar char="«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s-MX" altLang="es-MX" sz="1000" dirty="0" smtClean="0">
                    <a:solidFill>
                      <a:srgbClr val="FFFF00"/>
                    </a:solidFill>
                    <a:latin typeface="Arial Black" panose="020B0A04020102020204" pitchFamily="34" charset="0"/>
                  </a:rPr>
                  <a:t>ADMINISTRACIÓN DE </a:t>
                </a:r>
                <a:r>
                  <a:rPr lang="es-MX" altLang="es-MX" sz="1000" dirty="0">
                    <a:solidFill>
                      <a:srgbClr val="FFFF00"/>
                    </a:solidFill>
                    <a:latin typeface="Arial Black" panose="020B0A04020102020204" pitchFamily="34" charset="0"/>
                  </a:rPr>
                  <a:t>RIESGOS</a:t>
                </a:r>
                <a:endParaRPr lang="es-ES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25613" name="Freeform 54"/>
            <p:cNvSpPr>
              <a:spLocks/>
            </p:cNvSpPr>
            <p:nvPr/>
          </p:nvSpPr>
          <p:spPr bwMode="auto">
            <a:xfrm>
              <a:off x="2531" y="1940"/>
              <a:ext cx="543" cy="822"/>
            </a:xfrm>
            <a:custGeom>
              <a:avLst/>
              <a:gdLst>
                <a:gd name="T0" fmla="*/ 0 w 570"/>
                <a:gd name="T1" fmla="*/ 702 h 809"/>
                <a:gd name="T2" fmla="*/ 197 w 570"/>
                <a:gd name="T3" fmla="*/ 0 h 809"/>
                <a:gd name="T4" fmla="*/ 309 w 570"/>
                <a:gd name="T5" fmla="*/ 79 h 809"/>
                <a:gd name="T6" fmla="*/ 370 w 570"/>
                <a:gd name="T7" fmla="*/ 934 h 809"/>
                <a:gd name="T8" fmla="*/ 38 w 570"/>
                <a:gd name="T9" fmla="*/ 726 h 8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0"/>
                <a:gd name="T16" fmla="*/ 0 h 809"/>
                <a:gd name="T17" fmla="*/ 570 w 570"/>
                <a:gd name="T18" fmla="*/ 809 h 8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0" h="809">
                  <a:moveTo>
                    <a:pt x="0" y="608"/>
                  </a:moveTo>
                  <a:lnTo>
                    <a:pt x="304" y="0"/>
                  </a:lnTo>
                  <a:lnTo>
                    <a:pt x="480" y="70"/>
                  </a:lnTo>
                  <a:lnTo>
                    <a:pt x="570" y="809"/>
                  </a:lnTo>
                  <a:lnTo>
                    <a:pt x="58" y="630"/>
                  </a:lnTo>
                </a:path>
              </a:pathLst>
            </a:custGeom>
            <a:solidFill>
              <a:srgbClr val="FF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614" name="Freeform 55"/>
            <p:cNvSpPr>
              <a:spLocks/>
            </p:cNvSpPr>
            <p:nvPr/>
          </p:nvSpPr>
          <p:spPr bwMode="auto">
            <a:xfrm>
              <a:off x="3318" y="1796"/>
              <a:ext cx="587" cy="887"/>
            </a:xfrm>
            <a:custGeom>
              <a:avLst/>
              <a:gdLst>
                <a:gd name="T0" fmla="*/ 62 w 617"/>
                <a:gd name="T1" fmla="*/ 1007 h 873"/>
                <a:gd name="T2" fmla="*/ 0 w 617"/>
                <a:gd name="T3" fmla="*/ 155 h 873"/>
                <a:gd name="T4" fmla="*/ 125 w 617"/>
                <a:gd name="T5" fmla="*/ 0 h 873"/>
                <a:gd name="T6" fmla="*/ 394 w 617"/>
                <a:gd name="T7" fmla="*/ 572 h 873"/>
                <a:gd name="T8" fmla="*/ 89 w 617"/>
                <a:gd name="T9" fmla="*/ 967 h 8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7"/>
                <a:gd name="T16" fmla="*/ 0 h 873"/>
                <a:gd name="T17" fmla="*/ 617 w 617"/>
                <a:gd name="T18" fmla="*/ 873 h 8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7" h="873">
                  <a:moveTo>
                    <a:pt x="96" y="873"/>
                  </a:moveTo>
                  <a:lnTo>
                    <a:pt x="0" y="137"/>
                  </a:lnTo>
                  <a:lnTo>
                    <a:pt x="195" y="0"/>
                  </a:lnTo>
                  <a:lnTo>
                    <a:pt x="617" y="496"/>
                  </a:lnTo>
                  <a:lnTo>
                    <a:pt x="140" y="838"/>
                  </a:lnTo>
                </a:path>
              </a:pathLst>
            </a:custGeom>
            <a:solidFill>
              <a:srgbClr val="FF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615" name="Text Box 56"/>
            <p:cNvSpPr txBox="1">
              <a:spLocks noChangeArrowheads="1"/>
            </p:cNvSpPr>
            <p:nvPr/>
          </p:nvSpPr>
          <p:spPr bwMode="auto">
            <a:xfrm rot="-2354842">
              <a:off x="3220" y="2129"/>
              <a:ext cx="6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ACTS.DE CONTROL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5616" name="Text Box 57"/>
            <p:cNvSpPr txBox="1">
              <a:spLocks noChangeArrowheads="1"/>
            </p:cNvSpPr>
            <p:nvPr/>
          </p:nvSpPr>
          <p:spPr bwMode="auto">
            <a:xfrm rot="1267157">
              <a:off x="2496" y="2273"/>
              <a:ext cx="6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ACTS.DE CONTROL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7455045" y="3088840"/>
            <a:ext cx="2346325" cy="2638425"/>
            <a:chOff x="2034" y="1864"/>
            <a:chExt cx="1478" cy="1662"/>
          </a:xfrm>
        </p:grpSpPr>
        <p:sp>
          <p:nvSpPr>
            <p:cNvPr id="25608" name="Freeform 58"/>
            <p:cNvSpPr>
              <a:spLocks/>
            </p:cNvSpPr>
            <p:nvPr/>
          </p:nvSpPr>
          <p:spPr bwMode="auto">
            <a:xfrm>
              <a:off x="2034" y="1864"/>
              <a:ext cx="777" cy="1330"/>
            </a:xfrm>
            <a:custGeom>
              <a:avLst/>
              <a:gdLst>
                <a:gd name="T0" fmla="*/ 0 w 816"/>
                <a:gd name="T1" fmla="*/ 1428 h 1310"/>
                <a:gd name="T2" fmla="*/ 121 w 816"/>
                <a:gd name="T3" fmla="*/ 1502 h 1310"/>
                <a:gd name="T4" fmla="*/ 525 w 816"/>
                <a:gd name="T5" fmla="*/ 81 h 1310"/>
                <a:gd name="T6" fmla="*/ 402 w 816"/>
                <a:gd name="T7" fmla="*/ 0 h 1310"/>
                <a:gd name="T8" fmla="*/ 0 w 816"/>
                <a:gd name="T9" fmla="*/ 1428 h 13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1310"/>
                <a:gd name="T17" fmla="*/ 816 w 816"/>
                <a:gd name="T18" fmla="*/ 1310 h 13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1310">
                  <a:moveTo>
                    <a:pt x="0" y="1246"/>
                  </a:moveTo>
                  <a:lnTo>
                    <a:pt x="188" y="1310"/>
                  </a:lnTo>
                  <a:lnTo>
                    <a:pt x="816" y="72"/>
                  </a:lnTo>
                  <a:lnTo>
                    <a:pt x="624" y="0"/>
                  </a:lnTo>
                  <a:lnTo>
                    <a:pt x="0" y="1246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609" name="Freeform 59"/>
            <p:cNvSpPr>
              <a:spLocks/>
            </p:cNvSpPr>
            <p:nvPr/>
          </p:nvSpPr>
          <p:spPr bwMode="auto">
            <a:xfrm>
              <a:off x="3183" y="1922"/>
              <a:ext cx="329" cy="1604"/>
            </a:xfrm>
            <a:custGeom>
              <a:avLst/>
              <a:gdLst>
                <a:gd name="T0" fmla="*/ 103 w 345"/>
                <a:gd name="T1" fmla="*/ 0 h 1579"/>
                <a:gd name="T2" fmla="*/ 225 w 345"/>
                <a:gd name="T3" fmla="*/ 1708 h 1579"/>
                <a:gd name="T4" fmla="*/ 113 w 345"/>
                <a:gd name="T5" fmla="*/ 1818 h 1579"/>
                <a:gd name="T6" fmla="*/ 0 w 345"/>
                <a:gd name="T7" fmla="*/ 123 h 1579"/>
                <a:gd name="T8" fmla="*/ 97 w 345"/>
                <a:gd name="T9" fmla="*/ 5 h 15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5"/>
                <a:gd name="T16" fmla="*/ 0 h 1579"/>
                <a:gd name="T17" fmla="*/ 345 w 345"/>
                <a:gd name="T18" fmla="*/ 1579 h 15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5" h="1579">
                  <a:moveTo>
                    <a:pt x="158" y="0"/>
                  </a:moveTo>
                  <a:lnTo>
                    <a:pt x="345" y="1483"/>
                  </a:lnTo>
                  <a:lnTo>
                    <a:pt x="173" y="1579"/>
                  </a:lnTo>
                  <a:lnTo>
                    <a:pt x="0" y="105"/>
                  </a:lnTo>
                  <a:lnTo>
                    <a:pt x="149" y="5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610" name="Text Box 60"/>
            <p:cNvSpPr txBox="1">
              <a:spLocks noChangeArrowheads="1"/>
            </p:cNvSpPr>
            <p:nvPr/>
          </p:nvSpPr>
          <p:spPr bwMode="auto">
            <a:xfrm rot="-3988339">
              <a:off x="1868" y="2465"/>
              <a:ext cx="11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INFORMACION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5611" name="Text Box 61"/>
            <p:cNvSpPr txBox="1">
              <a:spLocks noChangeArrowheads="1"/>
            </p:cNvSpPr>
            <p:nvPr/>
          </p:nvSpPr>
          <p:spPr bwMode="auto">
            <a:xfrm rot="-5841379">
              <a:off x="2774" y="2700"/>
              <a:ext cx="1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INFORMACION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5364" name="Rectangle 6"/>
          <p:cNvSpPr>
            <a:spLocks noGrp="1" noChangeArrowheads="1"/>
          </p:cNvSpPr>
          <p:nvPr>
            <p:ph type="title"/>
          </p:nvPr>
        </p:nvSpPr>
        <p:spPr>
          <a:xfrm>
            <a:off x="2730877" y="180032"/>
            <a:ext cx="6777941" cy="938961"/>
          </a:xfrm>
        </p:spPr>
        <p:txBody>
          <a:bodyPr/>
          <a:lstStyle/>
          <a:p>
            <a:pPr eaLnBrk="1" hangingPunct="1">
              <a:defRPr/>
            </a:pPr>
            <a:r>
              <a:rPr lang="es-MX" sz="3600" dirty="0" smtClean="0">
                <a:latin typeface="+mn-lt"/>
              </a:rPr>
              <a:t>Información y Comunicación </a:t>
            </a:r>
            <a:endParaRPr lang="es-ES" sz="3600" dirty="0">
              <a:latin typeface="+mn-lt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1864520" y="925085"/>
            <a:ext cx="8243888" cy="0"/>
          </a:xfrm>
          <a:prstGeom prst="line">
            <a:avLst/>
          </a:prstGeom>
          <a:noFill/>
          <a:ln w="76200" cmpd="tri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s-MX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881076" y="1296502"/>
            <a:ext cx="5684298" cy="468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SzTx/>
              <a:buNone/>
            </a:pPr>
            <a:r>
              <a:rPr lang="es-MX" altLang="es-MX" b="1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PRINCIPIOS</a:t>
            </a:r>
          </a:p>
          <a:p>
            <a:pPr marL="0" indent="0" algn="ctr"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SzTx/>
              <a:buNone/>
            </a:pPr>
            <a:endParaRPr lang="es-MX" altLang="es-MX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14350" indent="-514350"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SzTx/>
              <a:buFont typeface="+mj-lt"/>
              <a:buAutoNum type="arabicPeriod" startAt="13"/>
            </a:pPr>
            <a:r>
              <a:rPr lang="es-MX" altLang="es-MX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Implementar medios para elaborar información pertinente y de calidad.</a:t>
            </a:r>
          </a:p>
          <a:p>
            <a:pPr marL="514350" indent="-514350" fontAlgn="base">
              <a:lnSpc>
                <a:spcPct val="90000"/>
              </a:lnSpc>
              <a:spcAft>
                <a:spcPct val="0"/>
              </a:spcAft>
              <a:buClr>
                <a:srgbClr val="FFCC00"/>
              </a:buClr>
              <a:buSzTx/>
              <a:buFont typeface="+mj-lt"/>
              <a:buAutoNum type="arabicPeriod" startAt="13"/>
            </a:pPr>
            <a:endParaRPr lang="es-MX" altLang="es-MX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14350" indent="-514350"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SzTx/>
              <a:buFont typeface="+mj-lt"/>
              <a:buAutoNum type="arabicPeriod" startAt="13"/>
            </a:pPr>
            <a:r>
              <a:rPr lang="es-MX" altLang="es-MX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Comunicación Interna-Canales apropiados.</a:t>
            </a:r>
          </a:p>
          <a:p>
            <a:pPr marL="514350" indent="-514350"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SzTx/>
              <a:buFont typeface="+mj-lt"/>
              <a:buAutoNum type="arabicPeriod" startAt="13"/>
            </a:pPr>
            <a:endParaRPr lang="es-MX" altLang="es-MX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14350" indent="-514350"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SzTx/>
              <a:buFont typeface="+mj-lt"/>
              <a:buAutoNum type="arabicPeriod" startAt="13"/>
            </a:pPr>
            <a:r>
              <a:rPr lang="es-MX" altLang="es-MX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Comunicación Externa-Canales apropiados.</a:t>
            </a:r>
            <a:endParaRPr lang="es-MX" altLang="es-MX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1" name="Group 36"/>
          <p:cNvGrpSpPr>
            <a:grpSpLocks/>
          </p:cNvGrpSpPr>
          <p:nvPr/>
        </p:nvGrpSpPr>
        <p:grpSpPr bwMode="auto">
          <a:xfrm>
            <a:off x="8941435" y="2823116"/>
            <a:ext cx="2393950" cy="3019425"/>
            <a:chOff x="2966" y="1688"/>
            <a:chExt cx="1508" cy="1902"/>
          </a:xfrm>
        </p:grpSpPr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3491" y="1688"/>
              <a:ext cx="983" cy="1141"/>
            </a:xfrm>
            <a:custGeom>
              <a:avLst/>
              <a:gdLst>
                <a:gd name="T0" fmla="*/ 100 w 1032"/>
                <a:gd name="T1" fmla="*/ 5 h 1123"/>
                <a:gd name="T2" fmla="*/ 667 w 1032"/>
                <a:gd name="T3" fmla="*/ 1157 h 1123"/>
                <a:gd name="T4" fmla="*/ 558 w 1032"/>
                <a:gd name="T5" fmla="*/ 1295 h 1123"/>
                <a:gd name="T6" fmla="*/ 0 w 1032"/>
                <a:gd name="T7" fmla="*/ 138 h 1123"/>
                <a:gd name="T8" fmla="*/ 96 w 1032"/>
                <a:gd name="T9" fmla="*/ 0 h 1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2"/>
                <a:gd name="T16" fmla="*/ 0 h 1123"/>
                <a:gd name="T17" fmla="*/ 1032 w 1032"/>
                <a:gd name="T18" fmla="*/ 1123 h 1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2" h="1123">
                  <a:moveTo>
                    <a:pt x="154" y="5"/>
                  </a:moveTo>
                  <a:lnTo>
                    <a:pt x="1032" y="1003"/>
                  </a:lnTo>
                  <a:lnTo>
                    <a:pt x="864" y="1123"/>
                  </a:lnTo>
                  <a:lnTo>
                    <a:pt x="0" y="120"/>
                  </a:lnTo>
                  <a:lnTo>
                    <a:pt x="149" y="0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2966" y="2020"/>
              <a:ext cx="333" cy="1570"/>
            </a:xfrm>
            <a:custGeom>
              <a:avLst/>
              <a:gdLst>
                <a:gd name="T0" fmla="*/ 116 w 350"/>
                <a:gd name="T1" fmla="*/ 67 h 1546"/>
                <a:gd name="T2" fmla="*/ 141 w 350"/>
                <a:gd name="T3" fmla="*/ 392 h 1546"/>
                <a:gd name="T4" fmla="*/ 224 w 350"/>
                <a:gd name="T5" fmla="*/ 1776 h 1546"/>
                <a:gd name="T6" fmla="*/ 129 w 350"/>
                <a:gd name="T7" fmla="*/ 1721 h 1546"/>
                <a:gd name="T8" fmla="*/ 0 w 350"/>
                <a:gd name="T9" fmla="*/ 0 h 1546"/>
                <a:gd name="T10" fmla="*/ 114 w 350"/>
                <a:gd name="T11" fmla="*/ 67 h 15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0"/>
                <a:gd name="T19" fmla="*/ 0 h 1546"/>
                <a:gd name="T20" fmla="*/ 350 w 350"/>
                <a:gd name="T21" fmla="*/ 1546 h 154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0" h="1546">
                  <a:moveTo>
                    <a:pt x="182" y="58"/>
                  </a:moveTo>
                  <a:lnTo>
                    <a:pt x="221" y="341"/>
                  </a:lnTo>
                  <a:lnTo>
                    <a:pt x="350" y="1546"/>
                  </a:lnTo>
                  <a:lnTo>
                    <a:pt x="202" y="1498"/>
                  </a:lnTo>
                  <a:lnTo>
                    <a:pt x="0" y="0"/>
                  </a:lnTo>
                  <a:lnTo>
                    <a:pt x="178" y="58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 rot="-5806688">
              <a:off x="2628" y="2745"/>
              <a:ext cx="107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COMUNICACION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 rot="-7715951">
              <a:off x="3438" y="2199"/>
              <a:ext cx="107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COMUNICACION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9797178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6"/>
          <p:cNvGrpSpPr>
            <a:grpSpLocks/>
          </p:cNvGrpSpPr>
          <p:nvPr/>
        </p:nvGrpSpPr>
        <p:grpSpPr bwMode="auto">
          <a:xfrm>
            <a:off x="6862763" y="1524001"/>
            <a:ext cx="4572000" cy="4841875"/>
            <a:chOff x="1872" y="940"/>
            <a:chExt cx="2880" cy="3050"/>
          </a:xfrm>
        </p:grpSpPr>
        <p:grpSp>
          <p:nvGrpSpPr>
            <p:cNvPr id="29708" name="Group 7"/>
            <p:cNvGrpSpPr>
              <a:grpSpLocks/>
            </p:cNvGrpSpPr>
            <p:nvPr/>
          </p:nvGrpSpPr>
          <p:grpSpPr bwMode="auto">
            <a:xfrm>
              <a:off x="1872" y="940"/>
              <a:ext cx="2880" cy="3050"/>
              <a:chOff x="1872" y="940"/>
              <a:chExt cx="2880" cy="3050"/>
            </a:xfrm>
          </p:grpSpPr>
          <p:grpSp>
            <p:nvGrpSpPr>
              <p:cNvPr id="29713" name="Group 8"/>
              <p:cNvGrpSpPr>
                <a:grpSpLocks/>
              </p:cNvGrpSpPr>
              <p:nvPr/>
            </p:nvGrpSpPr>
            <p:grpSpPr bwMode="auto">
              <a:xfrm>
                <a:off x="1872" y="940"/>
                <a:ext cx="2880" cy="3050"/>
                <a:chOff x="1872" y="940"/>
                <a:chExt cx="2880" cy="3050"/>
              </a:xfrm>
            </p:grpSpPr>
            <p:grpSp>
              <p:nvGrpSpPr>
                <p:cNvPr id="29718" name="Group 9"/>
                <p:cNvGrpSpPr>
                  <a:grpSpLocks/>
                </p:cNvGrpSpPr>
                <p:nvPr/>
              </p:nvGrpSpPr>
              <p:grpSpPr bwMode="auto">
                <a:xfrm>
                  <a:off x="1872" y="940"/>
                  <a:ext cx="2880" cy="3050"/>
                  <a:chOff x="1872" y="940"/>
                  <a:chExt cx="2880" cy="3050"/>
                </a:xfrm>
              </p:grpSpPr>
              <p:grpSp>
                <p:nvGrpSpPr>
                  <p:cNvPr id="29723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1872" y="940"/>
                    <a:ext cx="2880" cy="3050"/>
                    <a:chOff x="1872" y="940"/>
                    <a:chExt cx="2880" cy="3050"/>
                  </a:xfrm>
                </p:grpSpPr>
                <p:grpSp>
                  <p:nvGrpSpPr>
                    <p:cNvPr id="29728" name="Group 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81" y="2688"/>
                      <a:ext cx="2871" cy="1302"/>
                      <a:chOff x="1449" y="2688"/>
                      <a:chExt cx="2871" cy="1302"/>
                    </a:xfrm>
                  </p:grpSpPr>
                  <p:sp>
                    <p:nvSpPr>
                      <p:cNvPr id="29732" name="Freeform 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04" y="2688"/>
                        <a:ext cx="1414" cy="1302"/>
                      </a:xfrm>
                      <a:custGeom>
                        <a:avLst/>
                        <a:gdLst>
                          <a:gd name="T0" fmla="*/ 0 w 1485"/>
                          <a:gd name="T1" fmla="*/ 977 h 1282"/>
                          <a:gd name="T2" fmla="*/ 34 w 1485"/>
                          <a:gd name="T3" fmla="*/ 1474 h 1282"/>
                          <a:gd name="T4" fmla="*/ 956 w 1485"/>
                          <a:gd name="T5" fmla="*/ 329 h 1282"/>
                          <a:gd name="T6" fmla="*/ 794 w 1485"/>
                          <a:gd name="T7" fmla="*/ 0 h 1282"/>
                          <a:gd name="T8" fmla="*/ 0 w 1485"/>
                          <a:gd name="T9" fmla="*/ 977 h 1282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485"/>
                          <a:gd name="T16" fmla="*/ 0 h 1282"/>
                          <a:gd name="T17" fmla="*/ 1485 w 1485"/>
                          <a:gd name="T18" fmla="*/ 1282 h 1282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485" h="1282">
                            <a:moveTo>
                              <a:pt x="0" y="850"/>
                            </a:moveTo>
                            <a:lnTo>
                              <a:pt x="53" y="1282"/>
                            </a:lnTo>
                            <a:lnTo>
                              <a:pt x="1485" y="285"/>
                            </a:lnTo>
                            <a:lnTo>
                              <a:pt x="1235" y="0"/>
                            </a:lnTo>
                            <a:lnTo>
                              <a:pt x="0" y="850"/>
                            </a:lnTo>
                          </a:path>
                        </a:pathLst>
                      </a:custGeom>
                      <a:solidFill>
                        <a:schemeClr val="accent2">
                          <a:alpha val="50195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kumimoji="1" lang="es-MX" sz="240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9733" name="Freeform 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458" y="3126"/>
                        <a:ext cx="1483" cy="864"/>
                      </a:xfrm>
                      <a:custGeom>
                        <a:avLst/>
                        <a:gdLst>
                          <a:gd name="T0" fmla="*/ 0 w 1558"/>
                          <a:gd name="T1" fmla="*/ 373 h 851"/>
                          <a:gd name="T2" fmla="*/ 105 w 1558"/>
                          <a:gd name="T3" fmla="*/ 0 h 851"/>
                          <a:gd name="T4" fmla="*/ 974 w 1558"/>
                          <a:gd name="T5" fmla="*/ 507 h 851"/>
                          <a:gd name="T6" fmla="*/ 999 w 1558"/>
                          <a:gd name="T7" fmla="*/ 975 h 851"/>
                          <a:gd name="T8" fmla="*/ 6 w 1558"/>
                          <a:gd name="T9" fmla="*/ 385 h 85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558"/>
                          <a:gd name="T16" fmla="*/ 0 h 851"/>
                          <a:gd name="T17" fmla="*/ 1558 w 1558"/>
                          <a:gd name="T18" fmla="*/ 851 h 85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558" h="851">
                            <a:moveTo>
                              <a:pt x="0" y="326"/>
                            </a:moveTo>
                            <a:lnTo>
                              <a:pt x="163" y="0"/>
                            </a:lnTo>
                            <a:lnTo>
                              <a:pt x="1518" y="442"/>
                            </a:lnTo>
                            <a:lnTo>
                              <a:pt x="1558" y="851"/>
                            </a:lnTo>
                            <a:lnTo>
                              <a:pt x="6" y="336"/>
                            </a:lnTo>
                          </a:path>
                        </a:pathLst>
                      </a:custGeom>
                      <a:solidFill>
                        <a:schemeClr val="accent2">
                          <a:alpha val="50195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kumimoji="1" lang="es-MX" sz="240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29734" name="Text Box 1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 rot="1160130">
                        <a:off x="1449" y="3495"/>
                        <a:ext cx="1532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tx2"/>
                          </a:buClr>
                          <a:buSzPct val="65000"/>
                          <a:buFont typeface="Wingdings" panose="05000000000000000000" pitchFamily="2" charset="2"/>
                          <a:buChar char="u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anose="05000000000000000000" pitchFamily="2" charset="2"/>
                          <a:buChar char="«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tx2"/>
                          </a:buClr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None/>
                        </a:pPr>
                        <a:r>
                          <a:rPr lang="es-MX" altLang="es-MX" sz="1000">
                            <a:solidFill>
                              <a:srgbClr val="FFFF00"/>
                            </a:solidFill>
                            <a:latin typeface="Arial Black" panose="020B0A04020102020204" pitchFamily="34" charset="0"/>
                          </a:rPr>
                          <a:t>AMBIENTE DE CONTROL</a:t>
                        </a:r>
                        <a:endParaRPr lang="es-ES" altLang="es-MX" sz="1000">
                          <a:solidFill>
                            <a:srgbClr val="FFFF00"/>
                          </a:solidFill>
                          <a:latin typeface="Arial Black" panose="020B0A04020102020204" pitchFamily="34" charset="0"/>
                        </a:endParaRPr>
                      </a:p>
                    </p:txBody>
                  </p:sp>
                  <p:sp>
                    <p:nvSpPr>
                      <p:cNvPr id="29735" name="Text Box 1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 rot="-2203511">
                        <a:off x="2806" y="3237"/>
                        <a:ext cx="1514" cy="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tx2"/>
                          </a:buClr>
                          <a:buSzPct val="65000"/>
                          <a:buFont typeface="Wingdings" panose="05000000000000000000" pitchFamily="2" charset="2"/>
                          <a:buChar char="u"/>
                          <a:defRPr sz="2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anose="05000000000000000000" pitchFamily="2" charset="2"/>
                          <a:buChar char="«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tx2"/>
                          </a:buClr>
                          <a:buSzPct val="100000"/>
                          <a:buChar char="•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10000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 fontAlgn="base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None/>
                        </a:pPr>
                        <a:r>
                          <a:rPr lang="es-MX" altLang="es-MX" sz="1000">
                            <a:solidFill>
                              <a:srgbClr val="FFFF00"/>
                            </a:solidFill>
                            <a:latin typeface="Arial Black" panose="020B0A04020102020204" pitchFamily="34" charset="0"/>
                          </a:rPr>
                          <a:t>AMBIENTE DE CONTROL</a:t>
                        </a:r>
                        <a:endParaRPr lang="es-ES" altLang="es-MX" sz="1000">
                          <a:solidFill>
                            <a:srgbClr val="FFFF00"/>
                          </a:solidFill>
                          <a:latin typeface="Arial Black" panose="020B0A04020102020204" pitchFamily="34" charset="0"/>
                        </a:endParaRPr>
                      </a:p>
                    </p:txBody>
                  </p:sp>
                </p:grpSp>
                <p:sp>
                  <p:nvSpPr>
                    <p:cNvPr id="29729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60" y="940"/>
                      <a:ext cx="1691" cy="204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kumimoji="1" lang="es-MX" sz="2400">
                        <a:solidFill>
                          <a:srgbClr val="FFFFFF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9730" name="Line 1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872" y="940"/>
                      <a:ext cx="1188" cy="25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kumimoji="1" lang="es-MX" sz="2400">
                        <a:solidFill>
                          <a:srgbClr val="FFFFFF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9731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72" y="960"/>
                      <a:ext cx="288" cy="302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kumimoji="1" lang="es-MX" sz="2400">
                        <a:solidFill>
                          <a:srgbClr val="FFFFFF"/>
                        </a:solidFill>
                        <a:latin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29724" name="Freeform 19"/>
                  <p:cNvSpPr>
                    <a:spLocks/>
                  </p:cNvSpPr>
                  <p:nvPr/>
                </p:nvSpPr>
                <p:spPr bwMode="auto">
                  <a:xfrm>
                    <a:off x="2212" y="2561"/>
                    <a:ext cx="951" cy="959"/>
                  </a:xfrm>
                  <a:custGeom>
                    <a:avLst/>
                    <a:gdLst>
                      <a:gd name="T0" fmla="*/ 0 w 999"/>
                      <a:gd name="T1" fmla="*/ 712 h 944"/>
                      <a:gd name="T2" fmla="*/ 206 w 999"/>
                      <a:gd name="T3" fmla="*/ 0 h 944"/>
                      <a:gd name="T4" fmla="*/ 582 w 999"/>
                      <a:gd name="T5" fmla="*/ 227 h 944"/>
                      <a:gd name="T6" fmla="*/ 642 w 999"/>
                      <a:gd name="T7" fmla="*/ 1087 h 944"/>
                      <a:gd name="T8" fmla="*/ 14 w 999"/>
                      <a:gd name="T9" fmla="*/ 722 h 9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999"/>
                      <a:gd name="T16" fmla="*/ 0 h 944"/>
                      <a:gd name="T17" fmla="*/ 999 w 999"/>
                      <a:gd name="T18" fmla="*/ 944 h 9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999" h="944">
                        <a:moveTo>
                          <a:pt x="0" y="618"/>
                        </a:moveTo>
                        <a:lnTo>
                          <a:pt x="320" y="0"/>
                        </a:lnTo>
                        <a:lnTo>
                          <a:pt x="906" y="199"/>
                        </a:lnTo>
                        <a:lnTo>
                          <a:pt x="999" y="944"/>
                        </a:lnTo>
                        <a:lnTo>
                          <a:pt x="23" y="627"/>
                        </a:lnTo>
                      </a:path>
                    </a:pathLst>
                  </a:custGeom>
                  <a:solidFill>
                    <a:srgbClr val="CC3300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kumimoji="1" lang="es-MX" sz="2400">
                      <a:solidFill>
                        <a:srgbClr val="FFFFFF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25" name="Freeform 20"/>
                  <p:cNvSpPr>
                    <a:spLocks/>
                  </p:cNvSpPr>
                  <p:nvPr/>
                </p:nvSpPr>
                <p:spPr bwMode="auto">
                  <a:xfrm>
                    <a:off x="3407" y="2304"/>
                    <a:ext cx="913" cy="1118"/>
                  </a:xfrm>
                  <a:custGeom>
                    <a:avLst/>
                    <a:gdLst>
                      <a:gd name="T0" fmla="*/ 59 w 960"/>
                      <a:gd name="T1" fmla="*/ 1264 h 1101"/>
                      <a:gd name="T2" fmla="*/ 0 w 960"/>
                      <a:gd name="T3" fmla="*/ 437 h 1101"/>
                      <a:gd name="T4" fmla="*/ 337 w 960"/>
                      <a:gd name="T5" fmla="*/ 0 h 1101"/>
                      <a:gd name="T6" fmla="*/ 612 w 960"/>
                      <a:gd name="T7" fmla="*/ 581 h 1101"/>
                      <a:gd name="T8" fmla="*/ 79 w 960"/>
                      <a:gd name="T9" fmla="*/ 1239 h 110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960"/>
                      <a:gd name="T16" fmla="*/ 0 h 1101"/>
                      <a:gd name="T17" fmla="*/ 960 w 960"/>
                      <a:gd name="T18" fmla="*/ 1101 h 110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960" h="1101">
                        <a:moveTo>
                          <a:pt x="93" y="1101"/>
                        </a:moveTo>
                        <a:lnTo>
                          <a:pt x="0" y="381"/>
                        </a:lnTo>
                        <a:lnTo>
                          <a:pt x="528" y="0"/>
                        </a:lnTo>
                        <a:lnTo>
                          <a:pt x="960" y="506"/>
                        </a:lnTo>
                        <a:lnTo>
                          <a:pt x="125" y="1079"/>
                        </a:lnTo>
                      </a:path>
                    </a:pathLst>
                  </a:custGeom>
                  <a:solidFill>
                    <a:srgbClr val="CC3300">
                      <a:alpha val="50195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kumimoji="1" lang="es-MX" sz="2400">
                      <a:solidFill>
                        <a:srgbClr val="FFFFFF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726" name="Text Box 21"/>
                  <p:cNvSpPr txBox="1">
                    <a:spLocks noChangeArrowheads="1"/>
                  </p:cNvSpPr>
                  <p:nvPr/>
                </p:nvSpPr>
                <p:spPr bwMode="auto">
                  <a:xfrm rot="1091019">
                    <a:off x="2274" y="2950"/>
                    <a:ext cx="931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prstDash val="dash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2"/>
                      </a:buClr>
                      <a:buSzPct val="65000"/>
                      <a:buFont typeface="Wingdings" panose="05000000000000000000" pitchFamily="2" charset="2"/>
                      <a:buChar char="u"/>
                      <a:defRPr sz="2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5000"/>
                      <a:buFont typeface="Wingdings" panose="05000000000000000000" pitchFamily="2" charset="2"/>
                      <a:buChar char="«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2"/>
                      </a:buClr>
                      <a:buSzPct val="100000"/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 fontAlgn="base"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None/>
                    </a:pPr>
                    <a:r>
                      <a:rPr lang="es-MX" altLang="es-MX" sz="1000" dirty="0" smtClean="0">
                        <a:solidFill>
                          <a:srgbClr val="FFFF00"/>
                        </a:solidFill>
                        <a:latin typeface="Arial Black" panose="020B0A04020102020204" pitchFamily="34" charset="0"/>
                      </a:rPr>
                      <a:t>ADMINISTRACIÓN </a:t>
                    </a:r>
                    <a:r>
                      <a:rPr lang="es-MX" altLang="es-MX" sz="1000" dirty="0">
                        <a:solidFill>
                          <a:srgbClr val="FFFF00"/>
                        </a:solidFill>
                        <a:latin typeface="Arial Black" panose="020B0A04020102020204" pitchFamily="34" charset="0"/>
                      </a:rPr>
                      <a:t>DE RIESGOS</a:t>
                    </a:r>
                    <a:endParaRPr lang="es-ES" altLang="es-MX" sz="1000" dirty="0">
                      <a:solidFill>
                        <a:srgbClr val="FFFF00"/>
                      </a:solidFill>
                      <a:latin typeface="Arial Black" panose="020B0A04020102020204" pitchFamily="34" charset="0"/>
                    </a:endParaRPr>
                  </a:p>
                </p:txBody>
              </p:sp>
              <p:sp>
                <p:nvSpPr>
                  <p:cNvPr id="29727" name="Text Box 22"/>
                  <p:cNvSpPr txBox="1">
                    <a:spLocks noChangeArrowheads="1"/>
                  </p:cNvSpPr>
                  <p:nvPr/>
                </p:nvSpPr>
                <p:spPr bwMode="auto">
                  <a:xfrm rot="19266316">
                    <a:off x="3346" y="2714"/>
                    <a:ext cx="952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prstDash val="dash"/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2"/>
                      </a:buClr>
                      <a:buSzPct val="65000"/>
                      <a:buFont typeface="Wingdings" panose="05000000000000000000" pitchFamily="2" charset="2"/>
                      <a:buChar char="u"/>
                      <a:defRPr sz="26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5000"/>
                      <a:buFont typeface="Wingdings" panose="05000000000000000000" pitchFamily="2" charset="2"/>
                      <a:buChar char="«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2"/>
                      </a:buClr>
                      <a:buSzPct val="100000"/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100000"/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 fontAlgn="base"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None/>
                    </a:pPr>
                    <a:r>
                      <a:rPr lang="es-MX" altLang="es-MX" sz="1000" dirty="0" smtClean="0">
                        <a:solidFill>
                          <a:srgbClr val="FFFF00"/>
                        </a:solidFill>
                        <a:latin typeface="Arial Black" panose="020B0A04020102020204" pitchFamily="34" charset="0"/>
                      </a:rPr>
                      <a:t>ADMINISTRACIÓN  </a:t>
                    </a:r>
                    <a:r>
                      <a:rPr lang="es-MX" altLang="es-MX" sz="1000" dirty="0">
                        <a:solidFill>
                          <a:srgbClr val="FFFF00"/>
                        </a:solidFill>
                        <a:latin typeface="Arial Black" panose="020B0A04020102020204" pitchFamily="34" charset="0"/>
                      </a:rPr>
                      <a:t>DE RIESGOS</a:t>
                    </a:r>
                    <a:endParaRPr lang="es-ES" altLang="es-MX" sz="1000" dirty="0">
                      <a:solidFill>
                        <a:srgbClr val="FFFF00"/>
                      </a:solidFill>
                      <a:latin typeface="Arial Black" panose="020B0A04020102020204" pitchFamily="34" charset="0"/>
                    </a:endParaRPr>
                  </a:p>
                </p:txBody>
              </p:sp>
            </p:grpSp>
            <p:sp>
              <p:nvSpPr>
                <p:cNvPr id="29719" name="Freeform 23"/>
                <p:cNvSpPr>
                  <a:spLocks/>
                </p:cNvSpPr>
                <p:nvPr/>
              </p:nvSpPr>
              <p:spPr bwMode="auto">
                <a:xfrm>
                  <a:off x="2531" y="1940"/>
                  <a:ext cx="543" cy="822"/>
                </a:xfrm>
                <a:custGeom>
                  <a:avLst/>
                  <a:gdLst>
                    <a:gd name="T0" fmla="*/ 0 w 570"/>
                    <a:gd name="T1" fmla="*/ 702 h 809"/>
                    <a:gd name="T2" fmla="*/ 197 w 570"/>
                    <a:gd name="T3" fmla="*/ 0 h 809"/>
                    <a:gd name="T4" fmla="*/ 309 w 570"/>
                    <a:gd name="T5" fmla="*/ 79 h 809"/>
                    <a:gd name="T6" fmla="*/ 370 w 570"/>
                    <a:gd name="T7" fmla="*/ 934 h 809"/>
                    <a:gd name="T8" fmla="*/ 38 w 570"/>
                    <a:gd name="T9" fmla="*/ 726 h 80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70"/>
                    <a:gd name="T16" fmla="*/ 0 h 809"/>
                    <a:gd name="T17" fmla="*/ 570 w 570"/>
                    <a:gd name="T18" fmla="*/ 809 h 80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70" h="809">
                      <a:moveTo>
                        <a:pt x="0" y="608"/>
                      </a:moveTo>
                      <a:lnTo>
                        <a:pt x="304" y="0"/>
                      </a:lnTo>
                      <a:lnTo>
                        <a:pt x="480" y="70"/>
                      </a:lnTo>
                      <a:lnTo>
                        <a:pt x="570" y="809"/>
                      </a:lnTo>
                      <a:lnTo>
                        <a:pt x="58" y="630"/>
                      </a:lnTo>
                    </a:path>
                  </a:pathLst>
                </a:custGeom>
                <a:solidFill>
                  <a:srgbClr val="FF3300">
                    <a:alpha val="50195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es-MX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9720" name="Freeform 24"/>
                <p:cNvSpPr>
                  <a:spLocks/>
                </p:cNvSpPr>
                <p:nvPr/>
              </p:nvSpPr>
              <p:spPr bwMode="auto">
                <a:xfrm>
                  <a:off x="3318" y="1796"/>
                  <a:ext cx="587" cy="887"/>
                </a:xfrm>
                <a:custGeom>
                  <a:avLst/>
                  <a:gdLst>
                    <a:gd name="T0" fmla="*/ 62 w 617"/>
                    <a:gd name="T1" fmla="*/ 1007 h 873"/>
                    <a:gd name="T2" fmla="*/ 0 w 617"/>
                    <a:gd name="T3" fmla="*/ 155 h 873"/>
                    <a:gd name="T4" fmla="*/ 125 w 617"/>
                    <a:gd name="T5" fmla="*/ 0 h 873"/>
                    <a:gd name="T6" fmla="*/ 394 w 617"/>
                    <a:gd name="T7" fmla="*/ 572 h 873"/>
                    <a:gd name="T8" fmla="*/ 89 w 617"/>
                    <a:gd name="T9" fmla="*/ 967 h 87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7"/>
                    <a:gd name="T16" fmla="*/ 0 h 873"/>
                    <a:gd name="T17" fmla="*/ 617 w 617"/>
                    <a:gd name="T18" fmla="*/ 873 h 87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7" h="873">
                      <a:moveTo>
                        <a:pt x="96" y="873"/>
                      </a:moveTo>
                      <a:lnTo>
                        <a:pt x="0" y="137"/>
                      </a:lnTo>
                      <a:lnTo>
                        <a:pt x="195" y="0"/>
                      </a:lnTo>
                      <a:lnTo>
                        <a:pt x="617" y="496"/>
                      </a:lnTo>
                      <a:lnTo>
                        <a:pt x="140" y="838"/>
                      </a:lnTo>
                    </a:path>
                  </a:pathLst>
                </a:custGeom>
                <a:solidFill>
                  <a:srgbClr val="FF3300">
                    <a:alpha val="50195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es-MX" sz="2400">
                    <a:solidFill>
                      <a:srgbClr val="FFFF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9721" name="Text Box 25"/>
                <p:cNvSpPr txBox="1">
                  <a:spLocks noChangeArrowheads="1"/>
                </p:cNvSpPr>
                <p:nvPr/>
              </p:nvSpPr>
              <p:spPr bwMode="auto">
                <a:xfrm rot="-2354842">
                  <a:off x="3220" y="2129"/>
                  <a:ext cx="687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65000"/>
                    <a:buFont typeface="Wingdings" panose="05000000000000000000" pitchFamily="2" charset="2"/>
                    <a:buChar char="u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«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r>
                    <a:rPr lang="es-MX" altLang="es-MX" sz="1000">
                      <a:solidFill>
                        <a:srgbClr val="FFFF00"/>
                      </a:solidFill>
                      <a:latin typeface="Arial Black" panose="020B0A04020102020204" pitchFamily="34" charset="0"/>
                    </a:rPr>
                    <a:t>ACTS.DE CONTROL</a:t>
                  </a:r>
                  <a:endParaRPr lang="es-ES" altLang="es-MX" sz="1000">
                    <a:solidFill>
                      <a:srgbClr val="FFFF00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29722" name="Text Box 26"/>
                <p:cNvSpPr txBox="1">
                  <a:spLocks noChangeArrowheads="1"/>
                </p:cNvSpPr>
                <p:nvPr/>
              </p:nvSpPr>
              <p:spPr bwMode="auto">
                <a:xfrm rot="1267157">
                  <a:off x="2496" y="2273"/>
                  <a:ext cx="68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2"/>
                    </a:buClr>
                    <a:buSzPct val="65000"/>
                    <a:buFont typeface="Wingdings" panose="05000000000000000000" pitchFamily="2" charset="2"/>
                    <a:buChar char="u"/>
                    <a:defRPr sz="2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65000"/>
                    <a:buFont typeface="Wingdings" panose="05000000000000000000" pitchFamily="2" charset="2"/>
                    <a:buChar char="«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100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100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r>
                    <a:rPr lang="es-MX" altLang="es-MX" sz="1000">
                      <a:solidFill>
                        <a:srgbClr val="FFFF00"/>
                      </a:solidFill>
                      <a:latin typeface="Arial Black" panose="020B0A04020102020204" pitchFamily="34" charset="0"/>
                    </a:rPr>
                    <a:t>ACTS.DE CONTROL</a:t>
                  </a:r>
                  <a:endParaRPr lang="es-ES" altLang="es-MX" sz="1000">
                    <a:solidFill>
                      <a:srgbClr val="FFFF00"/>
                    </a:solidFill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29714" name="Freeform 27"/>
              <p:cNvSpPr>
                <a:spLocks/>
              </p:cNvSpPr>
              <p:nvPr/>
            </p:nvSpPr>
            <p:spPr bwMode="auto">
              <a:xfrm>
                <a:off x="2034" y="1864"/>
                <a:ext cx="777" cy="1330"/>
              </a:xfrm>
              <a:custGeom>
                <a:avLst/>
                <a:gdLst>
                  <a:gd name="T0" fmla="*/ 0 w 816"/>
                  <a:gd name="T1" fmla="*/ 1428 h 1310"/>
                  <a:gd name="T2" fmla="*/ 121 w 816"/>
                  <a:gd name="T3" fmla="*/ 1502 h 1310"/>
                  <a:gd name="T4" fmla="*/ 525 w 816"/>
                  <a:gd name="T5" fmla="*/ 81 h 1310"/>
                  <a:gd name="T6" fmla="*/ 402 w 816"/>
                  <a:gd name="T7" fmla="*/ 0 h 1310"/>
                  <a:gd name="T8" fmla="*/ 0 w 816"/>
                  <a:gd name="T9" fmla="*/ 1428 h 13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6"/>
                  <a:gd name="T16" fmla="*/ 0 h 1310"/>
                  <a:gd name="T17" fmla="*/ 816 w 816"/>
                  <a:gd name="T18" fmla="*/ 1310 h 13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6" h="1310">
                    <a:moveTo>
                      <a:pt x="0" y="1246"/>
                    </a:moveTo>
                    <a:lnTo>
                      <a:pt x="188" y="1310"/>
                    </a:lnTo>
                    <a:lnTo>
                      <a:pt x="816" y="72"/>
                    </a:lnTo>
                    <a:lnTo>
                      <a:pt x="624" y="0"/>
                    </a:lnTo>
                    <a:lnTo>
                      <a:pt x="0" y="1246"/>
                    </a:lnTo>
                  </a:path>
                </a:pathLst>
              </a:custGeom>
              <a:solidFill>
                <a:schemeClr val="folHlink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es-MX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15" name="Freeform 28"/>
              <p:cNvSpPr>
                <a:spLocks/>
              </p:cNvSpPr>
              <p:nvPr/>
            </p:nvSpPr>
            <p:spPr bwMode="auto">
              <a:xfrm>
                <a:off x="3183" y="1922"/>
                <a:ext cx="329" cy="1604"/>
              </a:xfrm>
              <a:custGeom>
                <a:avLst/>
                <a:gdLst>
                  <a:gd name="T0" fmla="*/ 103 w 345"/>
                  <a:gd name="T1" fmla="*/ 0 h 1579"/>
                  <a:gd name="T2" fmla="*/ 225 w 345"/>
                  <a:gd name="T3" fmla="*/ 1708 h 1579"/>
                  <a:gd name="T4" fmla="*/ 113 w 345"/>
                  <a:gd name="T5" fmla="*/ 1818 h 1579"/>
                  <a:gd name="T6" fmla="*/ 0 w 345"/>
                  <a:gd name="T7" fmla="*/ 123 h 1579"/>
                  <a:gd name="T8" fmla="*/ 97 w 345"/>
                  <a:gd name="T9" fmla="*/ 5 h 15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5"/>
                  <a:gd name="T16" fmla="*/ 0 h 1579"/>
                  <a:gd name="T17" fmla="*/ 345 w 345"/>
                  <a:gd name="T18" fmla="*/ 1579 h 15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5" h="1579">
                    <a:moveTo>
                      <a:pt x="158" y="0"/>
                    </a:moveTo>
                    <a:lnTo>
                      <a:pt x="345" y="1483"/>
                    </a:lnTo>
                    <a:lnTo>
                      <a:pt x="173" y="1579"/>
                    </a:lnTo>
                    <a:lnTo>
                      <a:pt x="0" y="105"/>
                    </a:lnTo>
                    <a:lnTo>
                      <a:pt x="149" y="5"/>
                    </a:lnTo>
                  </a:path>
                </a:pathLst>
              </a:custGeom>
              <a:solidFill>
                <a:schemeClr val="folHlink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es-MX" sz="2400">
                  <a:solidFill>
                    <a:srgbClr val="FFFF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16" name="Text Box 29"/>
              <p:cNvSpPr txBox="1">
                <a:spLocks noChangeArrowheads="1"/>
              </p:cNvSpPr>
              <p:nvPr/>
            </p:nvSpPr>
            <p:spPr bwMode="auto">
              <a:xfrm rot="-3988339">
                <a:off x="1868" y="2465"/>
                <a:ext cx="112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anose="05000000000000000000" pitchFamily="2" charset="2"/>
                  <a:buChar char="u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Wingdings" panose="05000000000000000000" pitchFamily="2" charset="2"/>
                  <a:buChar char="«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s-MX" altLang="es-MX" sz="1000">
                    <a:solidFill>
                      <a:srgbClr val="FFFF00"/>
                    </a:solidFill>
                    <a:latin typeface="Arial Black" panose="020B0A04020102020204" pitchFamily="34" charset="0"/>
                  </a:rPr>
                  <a:t>INFORMACION</a:t>
                </a:r>
                <a:endParaRPr lang="es-ES" altLang="es-MX" sz="1000">
                  <a:solidFill>
                    <a:srgbClr val="FFFF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9717" name="Text Box 30"/>
              <p:cNvSpPr txBox="1">
                <a:spLocks noChangeArrowheads="1"/>
              </p:cNvSpPr>
              <p:nvPr/>
            </p:nvSpPr>
            <p:spPr bwMode="auto">
              <a:xfrm rot="-5841379">
                <a:off x="2774" y="2700"/>
                <a:ext cx="112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SzPct val="65000"/>
                  <a:buFont typeface="Wingdings" panose="05000000000000000000" pitchFamily="2" charset="2"/>
                  <a:buChar char="u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65000"/>
                  <a:buFont typeface="Wingdings" panose="05000000000000000000" pitchFamily="2" charset="2"/>
                  <a:buChar char="«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10000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10000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s-MX" altLang="es-MX" sz="1000">
                    <a:solidFill>
                      <a:srgbClr val="FFFF00"/>
                    </a:solidFill>
                    <a:latin typeface="Arial Black" panose="020B0A04020102020204" pitchFamily="34" charset="0"/>
                  </a:rPr>
                  <a:t>INFORMACION</a:t>
                </a:r>
                <a:endParaRPr lang="es-ES" altLang="es-MX" sz="1000">
                  <a:solidFill>
                    <a:srgbClr val="FFFF00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29709" name="Freeform 31"/>
            <p:cNvSpPr>
              <a:spLocks/>
            </p:cNvSpPr>
            <p:nvPr/>
          </p:nvSpPr>
          <p:spPr bwMode="auto">
            <a:xfrm>
              <a:off x="3491" y="1688"/>
              <a:ext cx="983" cy="1141"/>
            </a:xfrm>
            <a:custGeom>
              <a:avLst/>
              <a:gdLst>
                <a:gd name="T0" fmla="*/ 100 w 1032"/>
                <a:gd name="T1" fmla="*/ 5 h 1123"/>
                <a:gd name="T2" fmla="*/ 667 w 1032"/>
                <a:gd name="T3" fmla="*/ 1157 h 1123"/>
                <a:gd name="T4" fmla="*/ 558 w 1032"/>
                <a:gd name="T5" fmla="*/ 1295 h 1123"/>
                <a:gd name="T6" fmla="*/ 0 w 1032"/>
                <a:gd name="T7" fmla="*/ 138 h 1123"/>
                <a:gd name="T8" fmla="*/ 96 w 1032"/>
                <a:gd name="T9" fmla="*/ 0 h 1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2"/>
                <a:gd name="T16" fmla="*/ 0 h 1123"/>
                <a:gd name="T17" fmla="*/ 1032 w 1032"/>
                <a:gd name="T18" fmla="*/ 1123 h 1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2" h="1123">
                  <a:moveTo>
                    <a:pt x="154" y="5"/>
                  </a:moveTo>
                  <a:lnTo>
                    <a:pt x="1032" y="1003"/>
                  </a:lnTo>
                  <a:lnTo>
                    <a:pt x="864" y="1123"/>
                  </a:lnTo>
                  <a:lnTo>
                    <a:pt x="0" y="120"/>
                  </a:lnTo>
                  <a:lnTo>
                    <a:pt x="149" y="0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10" name="Freeform 32"/>
            <p:cNvSpPr>
              <a:spLocks/>
            </p:cNvSpPr>
            <p:nvPr/>
          </p:nvSpPr>
          <p:spPr bwMode="auto">
            <a:xfrm>
              <a:off x="2966" y="2020"/>
              <a:ext cx="333" cy="1570"/>
            </a:xfrm>
            <a:custGeom>
              <a:avLst/>
              <a:gdLst>
                <a:gd name="T0" fmla="*/ 116 w 350"/>
                <a:gd name="T1" fmla="*/ 67 h 1546"/>
                <a:gd name="T2" fmla="*/ 141 w 350"/>
                <a:gd name="T3" fmla="*/ 392 h 1546"/>
                <a:gd name="T4" fmla="*/ 224 w 350"/>
                <a:gd name="T5" fmla="*/ 1776 h 1546"/>
                <a:gd name="T6" fmla="*/ 129 w 350"/>
                <a:gd name="T7" fmla="*/ 1721 h 1546"/>
                <a:gd name="T8" fmla="*/ 0 w 350"/>
                <a:gd name="T9" fmla="*/ 0 h 1546"/>
                <a:gd name="T10" fmla="*/ 114 w 350"/>
                <a:gd name="T11" fmla="*/ 67 h 15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0"/>
                <a:gd name="T19" fmla="*/ 0 h 1546"/>
                <a:gd name="T20" fmla="*/ 350 w 350"/>
                <a:gd name="T21" fmla="*/ 1546 h 154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0" h="1546">
                  <a:moveTo>
                    <a:pt x="182" y="58"/>
                  </a:moveTo>
                  <a:lnTo>
                    <a:pt x="221" y="341"/>
                  </a:lnTo>
                  <a:lnTo>
                    <a:pt x="350" y="1546"/>
                  </a:lnTo>
                  <a:lnTo>
                    <a:pt x="202" y="1498"/>
                  </a:lnTo>
                  <a:lnTo>
                    <a:pt x="0" y="0"/>
                  </a:lnTo>
                  <a:lnTo>
                    <a:pt x="178" y="58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11" name="Text Box 33"/>
            <p:cNvSpPr txBox="1">
              <a:spLocks noChangeArrowheads="1"/>
            </p:cNvSpPr>
            <p:nvPr/>
          </p:nvSpPr>
          <p:spPr bwMode="auto">
            <a:xfrm rot="-5806688">
              <a:off x="2628" y="2745"/>
              <a:ext cx="107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COMUNICACION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9712" name="Text Box 34"/>
            <p:cNvSpPr txBox="1">
              <a:spLocks noChangeArrowheads="1"/>
            </p:cNvSpPr>
            <p:nvPr/>
          </p:nvSpPr>
          <p:spPr bwMode="auto">
            <a:xfrm rot="-7715951">
              <a:off x="3438" y="2199"/>
              <a:ext cx="107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COMUNICACION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7992423" y="1565276"/>
            <a:ext cx="1687513" cy="1749425"/>
            <a:chOff x="2592" y="960"/>
            <a:chExt cx="1063" cy="1102"/>
          </a:xfrm>
        </p:grpSpPr>
        <p:sp>
          <p:nvSpPr>
            <p:cNvPr id="29704" name="Freeform 36"/>
            <p:cNvSpPr>
              <a:spLocks/>
            </p:cNvSpPr>
            <p:nvPr/>
          </p:nvSpPr>
          <p:spPr bwMode="auto">
            <a:xfrm>
              <a:off x="3072" y="960"/>
              <a:ext cx="582" cy="1081"/>
            </a:xfrm>
            <a:custGeom>
              <a:avLst/>
              <a:gdLst>
                <a:gd name="T0" fmla="*/ 0 w 611"/>
                <a:gd name="T1" fmla="*/ 0 h 1065"/>
                <a:gd name="T2" fmla="*/ 74 w 611"/>
                <a:gd name="T3" fmla="*/ 1217 h 1065"/>
                <a:gd name="T4" fmla="*/ 393 w 611"/>
                <a:gd name="T5" fmla="*/ 806 h 1065"/>
                <a:gd name="T6" fmla="*/ 0 w 611"/>
                <a:gd name="T7" fmla="*/ 0 h 10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1"/>
                <a:gd name="T13" fmla="*/ 0 h 1065"/>
                <a:gd name="T14" fmla="*/ 611 w 611"/>
                <a:gd name="T15" fmla="*/ 1065 h 10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1" h="1065">
                  <a:moveTo>
                    <a:pt x="0" y="0"/>
                  </a:moveTo>
                  <a:lnTo>
                    <a:pt x="115" y="1065"/>
                  </a:lnTo>
                  <a:lnTo>
                    <a:pt x="611" y="7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05" name="Freeform 37"/>
            <p:cNvSpPr>
              <a:spLocks/>
            </p:cNvSpPr>
            <p:nvPr/>
          </p:nvSpPr>
          <p:spPr bwMode="auto">
            <a:xfrm>
              <a:off x="2648" y="975"/>
              <a:ext cx="524" cy="1087"/>
            </a:xfrm>
            <a:custGeom>
              <a:avLst/>
              <a:gdLst>
                <a:gd name="T0" fmla="*/ 279 w 550"/>
                <a:gd name="T1" fmla="*/ 0 h 1070"/>
                <a:gd name="T2" fmla="*/ 0 w 550"/>
                <a:gd name="T3" fmla="*/ 1004 h 1070"/>
                <a:gd name="T4" fmla="*/ 356 w 550"/>
                <a:gd name="T5" fmla="*/ 1233 h 1070"/>
                <a:gd name="T6" fmla="*/ 279 w 550"/>
                <a:gd name="T7" fmla="*/ 0 h 10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0"/>
                <a:gd name="T13" fmla="*/ 0 h 1070"/>
                <a:gd name="T14" fmla="*/ 550 w 550"/>
                <a:gd name="T15" fmla="*/ 1070 h 10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0" h="1070">
                  <a:moveTo>
                    <a:pt x="432" y="0"/>
                  </a:moveTo>
                  <a:lnTo>
                    <a:pt x="0" y="871"/>
                  </a:lnTo>
                  <a:lnTo>
                    <a:pt x="550" y="1070"/>
                  </a:lnTo>
                  <a:lnTo>
                    <a:pt x="432" y="0"/>
                  </a:lnTo>
                  <a:close/>
                </a:path>
              </a:pathLst>
            </a:custGeom>
            <a:solidFill>
              <a:srgbClr val="FF99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06" name="Text Box 38"/>
            <p:cNvSpPr txBox="1">
              <a:spLocks noChangeArrowheads="1"/>
            </p:cNvSpPr>
            <p:nvPr/>
          </p:nvSpPr>
          <p:spPr bwMode="auto">
            <a:xfrm rot="19419196">
              <a:off x="3030" y="1496"/>
              <a:ext cx="6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     VISION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s-MX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CONTINUA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9707" name="Text Box 39"/>
            <p:cNvSpPr txBox="1">
              <a:spLocks noChangeArrowheads="1"/>
            </p:cNvSpPr>
            <p:nvPr/>
          </p:nvSpPr>
          <p:spPr bwMode="auto">
            <a:xfrm rot="1256773">
              <a:off x="2592" y="1513"/>
              <a:ext cx="56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SUPER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Y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MEJORA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26" y="290738"/>
            <a:ext cx="6096000" cy="804068"/>
          </a:xfrm>
        </p:spPr>
        <p:txBody>
          <a:bodyPr/>
          <a:lstStyle/>
          <a:p>
            <a:pPr eaLnBrk="1" hangingPunct="1"/>
            <a:r>
              <a:rPr lang="es-MX" altLang="es-MX" sz="3600" dirty="0" smtClean="0"/>
              <a:t>Supervisión y Mejora Continua </a:t>
            </a:r>
            <a:endParaRPr lang="es-ES" altLang="es-MX" sz="3600" dirty="0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2110581" y="983350"/>
            <a:ext cx="8243887" cy="0"/>
          </a:xfrm>
          <a:prstGeom prst="line">
            <a:avLst/>
          </a:prstGeom>
          <a:noFill/>
          <a:ln w="76200" cmpd="tri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s-MX" sz="2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698155" y="1442423"/>
            <a:ext cx="6178736" cy="422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None/>
            </a:pPr>
            <a:r>
              <a:rPr lang="es-MX" altLang="es-MX" sz="3200" b="1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PRINCIPIOS</a:t>
            </a:r>
            <a:endParaRPr lang="es-MX" altLang="es-MX" sz="32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Font typeface="+mj-lt"/>
              <a:buAutoNum type="arabicPeriod" startAt="16"/>
            </a:pPr>
            <a:endParaRPr lang="es-MX" altLang="es-MX" sz="3200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Font typeface="+mj-lt"/>
              <a:buAutoNum type="arabicPeriod" startAt="16"/>
            </a:pPr>
            <a:r>
              <a:rPr lang="es-MX" altLang="es-MX" sz="32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Adecuada supervisión del control interno y la evaluación de sus resultados.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Font typeface="+mj-lt"/>
              <a:buAutoNum type="arabicPeriod" startAt="16"/>
            </a:pPr>
            <a:endParaRPr lang="es-MX" altLang="es-MX" sz="3200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Font typeface="+mj-lt"/>
              <a:buAutoNum type="arabicPeriod" startAt="16"/>
            </a:pPr>
            <a:r>
              <a:rPr lang="es-MX" altLang="es-MX" sz="32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Corregir las deficiencias de control interno detectadas.</a:t>
            </a:r>
            <a:endParaRPr lang="es-MX" altLang="es-MX" sz="32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885337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258377" y="373117"/>
            <a:ext cx="6523920" cy="1170642"/>
          </a:xfrm>
        </p:spPr>
        <p:txBody>
          <a:bodyPr/>
          <a:lstStyle/>
          <a:p>
            <a:pPr eaLnBrk="1" hangingPunct="1"/>
            <a:r>
              <a:rPr lang="es-MX" altLang="es-MX" sz="3200" dirty="0" smtClean="0"/>
              <a:t>¿Qué </a:t>
            </a:r>
            <a:r>
              <a:rPr lang="es-MX" altLang="es-MX" sz="3200" dirty="0" smtClean="0"/>
              <a:t>normas generales </a:t>
            </a:r>
            <a:r>
              <a:rPr lang="es-MX" altLang="es-MX" sz="3200" dirty="0" smtClean="0"/>
              <a:t>se utilizaron el la propuesta de mejora? </a:t>
            </a:r>
            <a:endParaRPr lang="es-ES" altLang="es-MX" sz="3200" dirty="0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698155" y="1442423"/>
            <a:ext cx="6178736" cy="422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 fontAlgn="base">
              <a:lnSpc>
                <a:spcPct val="90000"/>
              </a:lnSpc>
              <a:spcAft>
                <a:spcPct val="0"/>
              </a:spcAft>
              <a:buClr>
                <a:srgbClr val="FFFF00"/>
              </a:buClr>
              <a:buNone/>
            </a:pPr>
            <a:endParaRPr lang="es-MX" altLang="es-MX" sz="32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3894438" y="1442423"/>
            <a:ext cx="4570413" cy="4832350"/>
            <a:chOff x="3943865" y="1665896"/>
            <a:chExt cx="4570413" cy="4832350"/>
          </a:xfrm>
        </p:grpSpPr>
        <p:sp>
          <p:nvSpPr>
            <p:cNvPr id="41" name="Line 17"/>
            <p:cNvSpPr>
              <a:spLocks noChangeShapeType="1"/>
            </p:cNvSpPr>
            <p:nvPr/>
          </p:nvSpPr>
          <p:spPr bwMode="auto">
            <a:xfrm>
              <a:off x="5829815" y="1665896"/>
              <a:ext cx="2684463" cy="32512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 flipH="1">
              <a:off x="3943865" y="1665896"/>
              <a:ext cx="1885950" cy="402431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" name="Line 19"/>
            <p:cNvSpPr>
              <a:spLocks noChangeShapeType="1"/>
            </p:cNvSpPr>
            <p:nvPr/>
          </p:nvSpPr>
          <p:spPr bwMode="auto">
            <a:xfrm>
              <a:off x="5848865" y="1697646"/>
              <a:ext cx="457200" cy="48006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9" name="Group 31"/>
          <p:cNvGrpSpPr>
            <a:grpSpLocks/>
          </p:cNvGrpSpPr>
          <p:nvPr/>
        </p:nvGrpSpPr>
        <p:grpSpPr bwMode="auto">
          <a:xfrm>
            <a:off x="4909584" y="2844800"/>
            <a:ext cx="2239963" cy="1533525"/>
            <a:chOff x="2496" y="1796"/>
            <a:chExt cx="1411" cy="966"/>
          </a:xfrm>
        </p:grpSpPr>
        <p:sp>
          <p:nvSpPr>
            <p:cNvPr id="50" name="Freeform 25"/>
            <p:cNvSpPr>
              <a:spLocks/>
            </p:cNvSpPr>
            <p:nvPr/>
          </p:nvSpPr>
          <p:spPr bwMode="auto">
            <a:xfrm>
              <a:off x="2531" y="1940"/>
              <a:ext cx="543" cy="822"/>
            </a:xfrm>
            <a:custGeom>
              <a:avLst/>
              <a:gdLst>
                <a:gd name="T0" fmla="*/ 0 w 570"/>
                <a:gd name="T1" fmla="*/ 702 h 809"/>
                <a:gd name="T2" fmla="*/ 197 w 570"/>
                <a:gd name="T3" fmla="*/ 0 h 809"/>
                <a:gd name="T4" fmla="*/ 309 w 570"/>
                <a:gd name="T5" fmla="*/ 79 h 809"/>
                <a:gd name="T6" fmla="*/ 370 w 570"/>
                <a:gd name="T7" fmla="*/ 934 h 809"/>
                <a:gd name="T8" fmla="*/ 38 w 570"/>
                <a:gd name="T9" fmla="*/ 726 h 8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0"/>
                <a:gd name="T16" fmla="*/ 0 h 809"/>
                <a:gd name="T17" fmla="*/ 570 w 570"/>
                <a:gd name="T18" fmla="*/ 809 h 8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0" h="809">
                  <a:moveTo>
                    <a:pt x="0" y="608"/>
                  </a:moveTo>
                  <a:lnTo>
                    <a:pt x="304" y="0"/>
                  </a:lnTo>
                  <a:lnTo>
                    <a:pt x="480" y="70"/>
                  </a:lnTo>
                  <a:lnTo>
                    <a:pt x="570" y="809"/>
                  </a:lnTo>
                  <a:lnTo>
                    <a:pt x="58" y="630"/>
                  </a:lnTo>
                </a:path>
              </a:pathLst>
            </a:custGeom>
            <a:solidFill>
              <a:srgbClr val="FF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" name="Freeform 26"/>
            <p:cNvSpPr>
              <a:spLocks/>
            </p:cNvSpPr>
            <p:nvPr/>
          </p:nvSpPr>
          <p:spPr bwMode="auto">
            <a:xfrm>
              <a:off x="3318" y="1796"/>
              <a:ext cx="587" cy="887"/>
            </a:xfrm>
            <a:custGeom>
              <a:avLst/>
              <a:gdLst>
                <a:gd name="T0" fmla="*/ 62 w 617"/>
                <a:gd name="T1" fmla="*/ 1007 h 873"/>
                <a:gd name="T2" fmla="*/ 0 w 617"/>
                <a:gd name="T3" fmla="*/ 155 h 873"/>
                <a:gd name="T4" fmla="*/ 125 w 617"/>
                <a:gd name="T5" fmla="*/ 0 h 873"/>
                <a:gd name="T6" fmla="*/ 394 w 617"/>
                <a:gd name="T7" fmla="*/ 572 h 873"/>
                <a:gd name="T8" fmla="*/ 89 w 617"/>
                <a:gd name="T9" fmla="*/ 967 h 8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7"/>
                <a:gd name="T16" fmla="*/ 0 h 873"/>
                <a:gd name="T17" fmla="*/ 617 w 617"/>
                <a:gd name="T18" fmla="*/ 873 h 8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7" h="873">
                  <a:moveTo>
                    <a:pt x="96" y="873"/>
                  </a:moveTo>
                  <a:lnTo>
                    <a:pt x="0" y="137"/>
                  </a:lnTo>
                  <a:lnTo>
                    <a:pt x="195" y="0"/>
                  </a:lnTo>
                  <a:lnTo>
                    <a:pt x="617" y="496"/>
                  </a:lnTo>
                  <a:lnTo>
                    <a:pt x="140" y="838"/>
                  </a:lnTo>
                </a:path>
              </a:pathLst>
            </a:custGeom>
            <a:solidFill>
              <a:srgbClr val="FF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" name="Text Box 27"/>
            <p:cNvSpPr txBox="1">
              <a:spLocks noChangeArrowheads="1"/>
            </p:cNvSpPr>
            <p:nvPr/>
          </p:nvSpPr>
          <p:spPr bwMode="auto">
            <a:xfrm rot="-2354842">
              <a:off x="3220" y="2129"/>
              <a:ext cx="6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ACTS.DE CONTROL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3" name="Text Box 28"/>
            <p:cNvSpPr txBox="1">
              <a:spLocks noChangeArrowheads="1"/>
            </p:cNvSpPr>
            <p:nvPr/>
          </p:nvSpPr>
          <p:spPr bwMode="auto">
            <a:xfrm rot="1267157">
              <a:off x="2496" y="2273"/>
              <a:ext cx="6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ACTS.DE CONTROL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7264658" y="1799652"/>
            <a:ext cx="4704920" cy="804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 Narrow" pitchFamily="34" charset="0"/>
              </a:defRPr>
            </a:lvl2pPr>
            <a:lvl3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 Narrow" pitchFamily="34" charset="0"/>
              </a:defRPr>
            </a:lvl3pPr>
            <a:lvl4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 Narrow" pitchFamily="34" charset="0"/>
              </a:defRPr>
            </a:lvl4pPr>
            <a:lvl5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s-MX" altLang="es-MX" sz="3600" kern="0" dirty="0" smtClean="0">
                <a:solidFill>
                  <a:srgbClr val="FF0000"/>
                </a:solidFill>
              </a:rPr>
              <a:t>¿Qué normas </a:t>
            </a:r>
            <a:r>
              <a:rPr lang="es-MX" altLang="es-MX" sz="3600" kern="0" dirty="0" smtClean="0">
                <a:solidFill>
                  <a:srgbClr val="FF0000"/>
                </a:solidFill>
              </a:rPr>
              <a:t>generales hace falta trabajar?</a:t>
            </a:r>
            <a:endParaRPr lang="es-ES" altLang="es-MX" sz="3600" kern="0" dirty="0">
              <a:solidFill>
                <a:srgbClr val="FF0000"/>
              </a:solidFill>
            </a:endParaRPr>
          </a:p>
        </p:txBody>
      </p:sp>
      <p:grpSp>
        <p:nvGrpSpPr>
          <p:cNvPr id="56" name="Group 16"/>
          <p:cNvGrpSpPr>
            <a:grpSpLocks/>
          </p:cNvGrpSpPr>
          <p:nvPr/>
        </p:nvGrpSpPr>
        <p:grpSpPr bwMode="auto">
          <a:xfrm>
            <a:off x="3907138" y="4239598"/>
            <a:ext cx="4557713" cy="2066925"/>
            <a:chOff x="1449" y="2688"/>
            <a:chExt cx="2871" cy="1302"/>
          </a:xfrm>
        </p:grpSpPr>
        <p:sp>
          <p:nvSpPr>
            <p:cNvPr id="57" name="Freeform 12"/>
            <p:cNvSpPr>
              <a:spLocks/>
            </p:cNvSpPr>
            <p:nvPr/>
          </p:nvSpPr>
          <p:spPr bwMode="auto">
            <a:xfrm>
              <a:off x="2904" y="2688"/>
              <a:ext cx="1414" cy="1302"/>
            </a:xfrm>
            <a:custGeom>
              <a:avLst/>
              <a:gdLst>
                <a:gd name="T0" fmla="*/ 0 w 1485"/>
                <a:gd name="T1" fmla="*/ 977 h 1282"/>
                <a:gd name="T2" fmla="*/ 34 w 1485"/>
                <a:gd name="T3" fmla="*/ 1474 h 1282"/>
                <a:gd name="T4" fmla="*/ 956 w 1485"/>
                <a:gd name="T5" fmla="*/ 329 h 1282"/>
                <a:gd name="T6" fmla="*/ 794 w 1485"/>
                <a:gd name="T7" fmla="*/ 0 h 1282"/>
                <a:gd name="T8" fmla="*/ 0 w 1485"/>
                <a:gd name="T9" fmla="*/ 977 h 12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5"/>
                <a:gd name="T16" fmla="*/ 0 h 1282"/>
                <a:gd name="T17" fmla="*/ 1485 w 1485"/>
                <a:gd name="T18" fmla="*/ 1282 h 12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5" h="1282">
                  <a:moveTo>
                    <a:pt x="0" y="850"/>
                  </a:moveTo>
                  <a:lnTo>
                    <a:pt x="53" y="1282"/>
                  </a:lnTo>
                  <a:lnTo>
                    <a:pt x="1485" y="285"/>
                  </a:lnTo>
                  <a:lnTo>
                    <a:pt x="1235" y="0"/>
                  </a:lnTo>
                  <a:lnTo>
                    <a:pt x="0" y="850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8" name="Freeform 13"/>
            <p:cNvSpPr>
              <a:spLocks/>
            </p:cNvSpPr>
            <p:nvPr/>
          </p:nvSpPr>
          <p:spPr bwMode="auto">
            <a:xfrm>
              <a:off x="1458" y="3126"/>
              <a:ext cx="1483" cy="864"/>
            </a:xfrm>
            <a:custGeom>
              <a:avLst/>
              <a:gdLst>
                <a:gd name="T0" fmla="*/ 0 w 1558"/>
                <a:gd name="T1" fmla="*/ 373 h 851"/>
                <a:gd name="T2" fmla="*/ 105 w 1558"/>
                <a:gd name="T3" fmla="*/ 0 h 851"/>
                <a:gd name="T4" fmla="*/ 974 w 1558"/>
                <a:gd name="T5" fmla="*/ 507 h 851"/>
                <a:gd name="T6" fmla="*/ 999 w 1558"/>
                <a:gd name="T7" fmla="*/ 975 h 851"/>
                <a:gd name="T8" fmla="*/ 6 w 1558"/>
                <a:gd name="T9" fmla="*/ 385 h 8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58"/>
                <a:gd name="T16" fmla="*/ 0 h 851"/>
                <a:gd name="T17" fmla="*/ 1558 w 1558"/>
                <a:gd name="T18" fmla="*/ 851 h 8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58" h="851">
                  <a:moveTo>
                    <a:pt x="0" y="326"/>
                  </a:moveTo>
                  <a:lnTo>
                    <a:pt x="163" y="0"/>
                  </a:lnTo>
                  <a:lnTo>
                    <a:pt x="1518" y="442"/>
                  </a:lnTo>
                  <a:lnTo>
                    <a:pt x="1558" y="851"/>
                  </a:lnTo>
                  <a:lnTo>
                    <a:pt x="6" y="336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9" name="Text Box 14"/>
            <p:cNvSpPr txBox="1">
              <a:spLocks noChangeArrowheads="1"/>
            </p:cNvSpPr>
            <p:nvPr/>
          </p:nvSpPr>
          <p:spPr bwMode="auto">
            <a:xfrm rot="1160130">
              <a:off x="1449" y="3495"/>
              <a:ext cx="15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AMBIENTE DE CONTROL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0" name="Text Box 15"/>
            <p:cNvSpPr txBox="1">
              <a:spLocks noChangeArrowheads="1"/>
            </p:cNvSpPr>
            <p:nvPr/>
          </p:nvSpPr>
          <p:spPr bwMode="auto">
            <a:xfrm rot="-2203511">
              <a:off x="2806" y="3237"/>
              <a:ext cx="151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AMBIENTE DE CONTROL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61" name="Group 24"/>
          <p:cNvGrpSpPr>
            <a:grpSpLocks/>
          </p:cNvGrpSpPr>
          <p:nvPr/>
        </p:nvGrpSpPr>
        <p:grpSpPr bwMode="auto">
          <a:xfrm>
            <a:off x="4469113" y="3634609"/>
            <a:ext cx="3346450" cy="1930400"/>
            <a:chOff x="2212" y="2304"/>
            <a:chExt cx="2108" cy="1216"/>
          </a:xfrm>
        </p:grpSpPr>
        <p:sp>
          <p:nvSpPr>
            <p:cNvPr id="62" name="Freeform 19"/>
            <p:cNvSpPr>
              <a:spLocks/>
            </p:cNvSpPr>
            <p:nvPr/>
          </p:nvSpPr>
          <p:spPr bwMode="auto">
            <a:xfrm>
              <a:off x="2212" y="2561"/>
              <a:ext cx="951" cy="959"/>
            </a:xfrm>
            <a:custGeom>
              <a:avLst/>
              <a:gdLst>
                <a:gd name="T0" fmla="*/ 0 w 999"/>
                <a:gd name="T1" fmla="*/ 712 h 944"/>
                <a:gd name="T2" fmla="*/ 206 w 999"/>
                <a:gd name="T3" fmla="*/ 0 h 944"/>
                <a:gd name="T4" fmla="*/ 582 w 999"/>
                <a:gd name="T5" fmla="*/ 227 h 944"/>
                <a:gd name="T6" fmla="*/ 642 w 999"/>
                <a:gd name="T7" fmla="*/ 1087 h 944"/>
                <a:gd name="T8" fmla="*/ 14 w 999"/>
                <a:gd name="T9" fmla="*/ 722 h 9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9"/>
                <a:gd name="T16" fmla="*/ 0 h 944"/>
                <a:gd name="T17" fmla="*/ 999 w 999"/>
                <a:gd name="T18" fmla="*/ 944 h 9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9" h="944">
                  <a:moveTo>
                    <a:pt x="0" y="618"/>
                  </a:moveTo>
                  <a:lnTo>
                    <a:pt x="320" y="0"/>
                  </a:lnTo>
                  <a:lnTo>
                    <a:pt x="906" y="199"/>
                  </a:lnTo>
                  <a:lnTo>
                    <a:pt x="999" y="944"/>
                  </a:lnTo>
                  <a:lnTo>
                    <a:pt x="23" y="627"/>
                  </a:lnTo>
                </a:path>
              </a:pathLst>
            </a:custGeom>
            <a:solidFill>
              <a:srgbClr val="CC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3" name="Freeform 20"/>
            <p:cNvSpPr>
              <a:spLocks/>
            </p:cNvSpPr>
            <p:nvPr/>
          </p:nvSpPr>
          <p:spPr bwMode="auto">
            <a:xfrm>
              <a:off x="3407" y="2304"/>
              <a:ext cx="913" cy="1118"/>
            </a:xfrm>
            <a:custGeom>
              <a:avLst/>
              <a:gdLst>
                <a:gd name="T0" fmla="*/ 59 w 960"/>
                <a:gd name="T1" fmla="*/ 1264 h 1101"/>
                <a:gd name="T2" fmla="*/ 0 w 960"/>
                <a:gd name="T3" fmla="*/ 437 h 1101"/>
                <a:gd name="T4" fmla="*/ 337 w 960"/>
                <a:gd name="T5" fmla="*/ 0 h 1101"/>
                <a:gd name="T6" fmla="*/ 612 w 960"/>
                <a:gd name="T7" fmla="*/ 581 h 1101"/>
                <a:gd name="T8" fmla="*/ 79 w 960"/>
                <a:gd name="T9" fmla="*/ 1239 h 1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0"/>
                <a:gd name="T16" fmla="*/ 0 h 1101"/>
                <a:gd name="T17" fmla="*/ 960 w 960"/>
                <a:gd name="T18" fmla="*/ 1101 h 1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0" h="1101">
                  <a:moveTo>
                    <a:pt x="93" y="1101"/>
                  </a:moveTo>
                  <a:lnTo>
                    <a:pt x="0" y="381"/>
                  </a:lnTo>
                  <a:lnTo>
                    <a:pt x="528" y="0"/>
                  </a:lnTo>
                  <a:lnTo>
                    <a:pt x="960" y="506"/>
                  </a:lnTo>
                  <a:lnTo>
                    <a:pt x="125" y="1079"/>
                  </a:lnTo>
                </a:path>
              </a:pathLst>
            </a:custGeom>
            <a:solidFill>
              <a:srgbClr val="CC33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4" name="Text Box 21"/>
            <p:cNvSpPr txBox="1">
              <a:spLocks noChangeArrowheads="1"/>
            </p:cNvSpPr>
            <p:nvPr/>
          </p:nvSpPr>
          <p:spPr bwMode="auto">
            <a:xfrm rot="1091019">
              <a:off x="2274" y="2951"/>
              <a:ext cx="93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ADMINISTRACIÓN </a:t>
              </a: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DE RIESGOS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5" name="Text Box 22"/>
            <p:cNvSpPr txBox="1">
              <a:spLocks noChangeArrowheads="1"/>
            </p:cNvSpPr>
            <p:nvPr/>
          </p:nvSpPr>
          <p:spPr bwMode="auto">
            <a:xfrm rot="19266316">
              <a:off x="3352" y="2719"/>
              <a:ext cx="94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ADMINISTRACIÓN </a:t>
              </a: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DE RIESGOS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66" name="Group 62"/>
          <p:cNvGrpSpPr>
            <a:grpSpLocks/>
          </p:cNvGrpSpPr>
          <p:nvPr/>
        </p:nvGrpSpPr>
        <p:grpSpPr bwMode="auto">
          <a:xfrm>
            <a:off x="4165047" y="2947524"/>
            <a:ext cx="2346325" cy="2638425"/>
            <a:chOff x="2034" y="1864"/>
            <a:chExt cx="1478" cy="1662"/>
          </a:xfrm>
        </p:grpSpPr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2034" y="1864"/>
              <a:ext cx="777" cy="1330"/>
            </a:xfrm>
            <a:custGeom>
              <a:avLst/>
              <a:gdLst>
                <a:gd name="T0" fmla="*/ 0 w 816"/>
                <a:gd name="T1" fmla="*/ 1428 h 1310"/>
                <a:gd name="T2" fmla="*/ 121 w 816"/>
                <a:gd name="T3" fmla="*/ 1502 h 1310"/>
                <a:gd name="T4" fmla="*/ 525 w 816"/>
                <a:gd name="T5" fmla="*/ 81 h 1310"/>
                <a:gd name="T6" fmla="*/ 402 w 816"/>
                <a:gd name="T7" fmla="*/ 0 h 1310"/>
                <a:gd name="T8" fmla="*/ 0 w 816"/>
                <a:gd name="T9" fmla="*/ 1428 h 13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1310"/>
                <a:gd name="T17" fmla="*/ 816 w 816"/>
                <a:gd name="T18" fmla="*/ 1310 h 13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1310">
                  <a:moveTo>
                    <a:pt x="0" y="1246"/>
                  </a:moveTo>
                  <a:lnTo>
                    <a:pt x="188" y="1310"/>
                  </a:lnTo>
                  <a:lnTo>
                    <a:pt x="816" y="72"/>
                  </a:lnTo>
                  <a:lnTo>
                    <a:pt x="624" y="0"/>
                  </a:lnTo>
                  <a:lnTo>
                    <a:pt x="0" y="1246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3183" y="1922"/>
              <a:ext cx="329" cy="1604"/>
            </a:xfrm>
            <a:custGeom>
              <a:avLst/>
              <a:gdLst>
                <a:gd name="T0" fmla="*/ 103 w 345"/>
                <a:gd name="T1" fmla="*/ 0 h 1579"/>
                <a:gd name="T2" fmla="*/ 225 w 345"/>
                <a:gd name="T3" fmla="*/ 1708 h 1579"/>
                <a:gd name="T4" fmla="*/ 113 w 345"/>
                <a:gd name="T5" fmla="*/ 1818 h 1579"/>
                <a:gd name="T6" fmla="*/ 0 w 345"/>
                <a:gd name="T7" fmla="*/ 123 h 1579"/>
                <a:gd name="T8" fmla="*/ 97 w 345"/>
                <a:gd name="T9" fmla="*/ 5 h 15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5"/>
                <a:gd name="T16" fmla="*/ 0 h 1579"/>
                <a:gd name="T17" fmla="*/ 345 w 345"/>
                <a:gd name="T18" fmla="*/ 1579 h 15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5" h="1579">
                  <a:moveTo>
                    <a:pt x="158" y="0"/>
                  </a:moveTo>
                  <a:lnTo>
                    <a:pt x="345" y="1483"/>
                  </a:lnTo>
                  <a:lnTo>
                    <a:pt x="173" y="1579"/>
                  </a:lnTo>
                  <a:lnTo>
                    <a:pt x="0" y="105"/>
                  </a:lnTo>
                  <a:lnTo>
                    <a:pt x="149" y="5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9" name="Text Box 60"/>
            <p:cNvSpPr txBox="1">
              <a:spLocks noChangeArrowheads="1"/>
            </p:cNvSpPr>
            <p:nvPr/>
          </p:nvSpPr>
          <p:spPr bwMode="auto">
            <a:xfrm rot="-3988339">
              <a:off x="1868" y="2465"/>
              <a:ext cx="11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INFORMACION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0" name="Text Box 61"/>
            <p:cNvSpPr txBox="1">
              <a:spLocks noChangeArrowheads="1"/>
            </p:cNvSpPr>
            <p:nvPr/>
          </p:nvSpPr>
          <p:spPr bwMode="auto">
            <a:xfrm rot="-5841379">
              <a:off x="2774" y="2700"/>
              <a:ext cx="1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INFORMACION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71" name="Group 36"/>
          <p:cNvGrpSpPr>
            <a:grpSpLocks/>
          </p:cNvGrpSpPr>
          <p:nvPr/>
        </p:nvGrpSpPr>
        <p:grpSpPr bwMode="auto">
          <a:xfrm>
            <a:off x="5661785" y="2621568"/>
            <a:ext cx="2393950" cy="3019425"/>
            <a:chOff x="2966" y="1688"/>
            <a:chExt cx="1508" cy="1902"/>
          </a:xfrm>
        </p:grpSpPr>
        <p:sp>
          <p:nvSpPr>
            <p:cNvPr id="72" name="Freeform 31"/>
            <p:cNvSpPr>
              <a:spLocks/>
            </p:cNvSpPr>
            <p:nvPr/>
          </p:nvSpPr>
          <p:spPr bwMode="auto">
            <a:xfrm>
              <a:off x="3491" y="1688"/>
              <a:ext cx="983" cy="1141"/>
            </a:xfrm>
            <a:custGeom>
              <a:avLst/>
              <a:gdLst>
                <a:gd name="T0" fmla="*/ 100 w 1032"/>
                <a:gd name="T1" fmla="*/ 5 h 1123"/>
                <a:gd name="T2" fmla="*/ 667 w 1032"/>
                <a:gd name="T3" fmla="*/ 1157 h 1123"/>
                <a:gd name="T4" fmla="*/ 558 w 1032"/>
                <a:gd name="T5" fmla="*/ 1295 h 1123"/>
                <a:gd name="T6" fmla="*/ 0 w 1032"/>
                <a:gd name="T7" fmla="*/ 138 h 1123"/>
                <a:gd name="T8" fmla="*/ 96 w 1032"/>
                <a:gd name="T9" fmla="*/ 0 h 1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32"/>
                <a:gd name="T16" fmla="*/ 0 h 1123"/>
                <a:gd name="T17" fmla="*/ 1032 w 1032"/>
                <a:gd name="T18" fmla="*/ 1123 h 11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32" h="1123">
                  <a:moveTo>
                    <a:pt x="154" y="5"/>
                  </a:moveTo>
                  <a:lnTo>
                    <a:pt x="1032" y="1003"/>
                  </a:lnTo>
                  <a:lnTo>
                    <a:pt x="864" y="1123"/>
                  </a:lnTo>
                  <a:lnTo>
                    <a:pt x="0" y="120"/>
                  </a:lnTo>
                  <a:lnTo>
                    <a:pt x="149" y="0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 32"/>
            <p:cNvSpPr>
              <a:spLocks/>
            </p:cNvSpPr>
            <p:nvPr/>
          </p:nvSpPr>
          <p:spPr bwMode="auto">
            <a:xfrm>
              <a:off x="2966" y="2020"/>
              <a:ext cx="333" cy="1570"/>
            </a:xfrm>
            <a:custGeom>
              <a:avLst/>
              <a:gdLst>
                <a:gd name="T0" fmla="*/ 116 w 350"/>
                <a:gd name="T1" fmla="*/ 67 h 1546"/>
                <a:gd name="T2" fmla="*/ 141 w 350"/>
                <a:gd name="T3" fmla="*/ 392 h 1546"/>
                <a:gd name="T4" fmla="*/ 224 w 350"/>
                <a:gd name="T5" fmla="*/ 1776 h 1546"/>
                <a:gd name="T6" fmla="*/ 129 w 350"/>
                <a:gd name="T7" fmla="*/ 1721 h 1546"/>
                <a:gd name="T8" fmla="*/ 0 w 350"/>
                <a:gd name="T9" fmla="*/ 0 h 1546"/>
                <a:gd name="T10" fmla="*/ 114 w 350"/>
                <a:gd name="T11" fmla="*/ 67 h 15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0"/>
                <a:gd name="T19" fmla="*/ 0 h 1546"/>
                <a:gd name="T20" fmla="*/ 350 w 350"/>
                <a:gd name="T21" fmla="*/ 1546 h 154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0" h="1546">
                  <a:moveTo>
                    <a:pt x="182" y="58"/>
                  </a:moveTo>
                  <a:lnTo>
                    <a:pt x="221" y="341"/>
                  </a:lnTo>
                  <a:lnTo>
                    <a:pt x="350" y="1546"/>
                  </a:lnTo>
                  <a:lnTo>
                    <a:pt x="202" y="1498"/>
                  </a:lnTo>
                  <a:lnTo>
                    <a:pt x="0" y="0"/>
                  </a:lnTo>
                  <a:lnTo>
                    <a:pt x="178" y="58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4" name="Text Box 33"/>
            <p:cNvSpPr txBox="1">
              <a:spLocks noChangeArrowheads="1"/>
            </p:cNvSpPr>
            <p:nvPr/>
          </p:nvSpPr>
          <p:spPr bwMode="auto">
            <a:xfrm rot="-5806688">
              <a:off x="2628" y="2745"/>
              <a:ext cx="107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>
                  <a:solidFill>
                    <a:srgbClr val="FFFF00"/>
                  </a:solidFill>
                  <a:latin typeface="Arial Black" panose="020B0A04020102020204" pitchFamily="34" charset="0"/>
                </a:rPr>
                <a:t>COMUNICACION</a:t>
              </a:r>
              <a:endParaRPr lang="es-ES" altLang="es-MX" sz="100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5" name="Text Box 34"/>
            <p:cNvSpPr txBox="1">
              <a:spLocks noChangeArrowheads="1"/>
            </p:cNvSpPr>
            <p:nvPr/>
          </p:nvSpPr>
          <p:spPr bwMode="auto">
            <a:xfrm rot="-7715951">
              <a:off x="3438" y="2199"/>
              <a:ext cx="107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COMUNICACION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76" name="Group 40"/>
          <p:cNvGrpSpPr>
            <a:grpSpLocks/>
          </p:cNvGrpSpPr>
          <p:nvPr/>
        </p:nvGrpSpPr>
        <p:grpSpPr bwMode="auto">
          <a:xfrm>
            <a:off x="5027120" y="1524141"/>
            <a:ext cx="1687513" cy="1749425"/>
            <a:chOff x="2592" y="960"/>
            <a:chExt cx="1063" cy="1102"/>
          </a:xfrm>
        </p:grpSpPr>
        <p:sp>
          <p:nvSpPr>
            <p:cNvPr id="77" name="Freeform 36"/>
            <p:cNvSpPr>
              <a:spLocks/>
            </p:cNvSpPr>
            <p:nvPr/>
          </p:nvSpPr>
          <p:spPr bwMode="auto">
            <a:xfrm>
              <a:off x="3072" y="960"/>
              <a:ext cx="582" cy="1081"/>
            </a:xfrm>
            <a:custGeom>
              <a:avLst/>
              <a:gdLst>
                <a:gd name="T0" fmla="*/ 0 w 611"/>
                <a:gd name="T1" fmla="*/ 0 h 1065"/>
                <a:gd name="T2" fmla="*/ 74 w 611"/>
                <a:gd name="T3" fmla="*/ 1217 h 1065"/>
                <a:gd name="T4" fmla="*/ 393 w 611"/>
                <a:gd name="T5" fmla="*/ 806 h 1065"/>
                <a:gd name="T6" fmla="*/ 0 w 611"/>
                <a:gd name="T7" fmla="*/ 0 h 10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1"/>
                <a:gd name="T13" fmla="*/ 0 h 1065"/>
                <a:gd name="T14" fmla="*/ 611 w 611"/>
                <a:gd name="T15" fmla="*/ 1065 h 10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1" h="1065">
                  <a:moveTo>
                    <a:pt x="0" y="0"/>
                  </a:moveTo>
                  <a:lnTo>
                    <a:pt x="115" y="1065"/>
                  </a:lnTo>
                  <a:lnTo>
                    <a:pt x="611" y="7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8" name="Freeform 37"/>
            <p:cNvSpPr>
              <a:spLocks/>
            </p:cNvSpPr>
            <p:nvPr/>
          </p:nvSpPr>
          <p:spPr bwMode="auto">
            <a:xfrm>
              <a:off x="2648" y="975"/>
              <a:ext cx="524" cy="1087"/>
            </a:xfrm>
            <a:custGeom>
              <a:avLst/>
              <a:gdLst>
                <a:gd name="T0" fmla="*/ 279 w 550"/>
                <a:gd name="T1" fmla="*/ 0 h 1070"/>
                <a:gd name="T2" fmla="*/ 0 w 550"/>
                <a:gd name="T3" fmla="*/ 1004 h 1070"/>
                <a:gd name="T4" fmla="*/ 356 w 550"/>
                <a:gd name="T5" fmla="*/ 1233 h 1070"/>
                <a:gd name="T6" fmla="*/ 279 w 550"/>
                <a:gd name="T7" fmla="*/ 0 h 10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0"/>
                <a:gd name="T13" fmla="*/ 0 h 1070"/>
                <a:gd name="T14" fmla="*/ 550 w 550"/>
                <a:gd name="T15" fmla="*/ 1070 h 10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0" h="1070">
                  <a:moveTo>
                    <a:pt x="432" y="0"/>
                  </a:moveTo>
                  <a:lnTo>
                    <a:pt x="0" y="871"/>
                  </a:lnTo>
                  <a:lnTo>
                    <a:pt x="550" y="1070"/>
                  </a:lnTo>
                  <a:lnTo>
                    <a:pt x="432" y="0"/>
                  </a:lnTo>
                  <a:close/>
                </a:path>
              </a:pathLst>
            </a:custGeom>
            <a:solidFill>
              <a:srgbClr val="FF990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s-MX" sz="2400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9" name="Text Box 38"/>
            <p:cNvSpPr txBox="1">
              <a:spLocks noChangeArrowheads="1"/>
            </p:cNvSpPr>
            <p:nvPr/>
          </p:nvSpPr>
          <p:spPr bwMode="auto">
            <a:xfrm rot="19419196">
              <a:off x="3030" y="1496"/>
              <a:ext cx="62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     VISION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s-MX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CONTINUA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0" name="Text Box 39"/>
            <p:cNvSpPr txBox="1">
              <a:spLocks noChangeArrowheads="1"/>
            </p:cNvSpPr>
            <p:nvPr/>
          </p:nvSpPr>
          <p:spPr bwMode="auto">
            <a:xfrm rot="1256773">
              <a:off x="2592" y="1513"/>
              <a:ext cx="56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SUPER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>
                  <a:solidFill>
                    <a:srgbClr val="FFFF00"/>
                  </a:solidFill>
                  <a:latin typeface="Arial Black" panose="020B0A04020102020204" pitchFamily="34" charset="0"/>
                </a:rPr>
                <a:t>Y</a:t>
              </a:r>
            </a:p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s-MX" altLang="es-MX" sz="1000" dirty="0" smtClean="0">
                  <a:solidFill>
                    <a:srgbClr val="FFFF00"/>
                  </a:solidFill>
                  <a:latin typeface="Arial Black" panose="020B0A04020102020204" pitchFamily="34" charset="0"/>
                </a:rPr>
                <a:t>MEJORA</a:t>
              </a:r>
              <a:endParaRPr lang="es-ES" altLang="es-MX" sz="1000" dirty="0">
                <a:solidFill>
                  <a:srgbClr val="FFFF00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025588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 autoUpdateAnimBg="0"/>
      <p:bldP spid="55" grpId="0"/>
    </p:bldLst>
  </p:timing>
</p:sld>
</file>

<file path=ppt/theme/theme1.xml><?xml version="1.0" encoding="utf-8"?>
<a:theme xmlns:a="http://schemas.openxmlformats.org/drawingml/2006/main" name="General">
  <a:themeElements>
    <a:clrScheme name="General 1">
      <a:dk1>
        <a:srgbClr val="800000"/>
      </a:dk1>
      <a:lt1>
        <a:srgbClr val="FFFFFF"/>
      </a:lt1>
      <a:dk2>
        <a:srgbClr val="000000"/>
      </a:dk2>
      <a:lt2>
        <a:srgbClr val="FFFFCC"/>
      </a:lt2>
      <a:accent1>
        <a:srgbClr val="777777"/>
      </a:accent1>
      <a:accent2>
        <a:srgbClr val="0033CC"/>
      </a:accent2>
      <a:accent3>
        <a:srgbClr val="AAAAAA"/>
      </a:accent3>
      <a:accent4>
        <a:srgbClr val="DADADA"/>
      </a:accent4>
      <a:accent5>
        <a:srgbClr val="BDBDBD"/>
      </a:accent5>
      <a:accent6>
        <a:srgbClr val="002DB9"/>
      </a:accent6>
      <a:hlink>
        <a:srgbClr val="800000"/>
      </a:hlink>
      <a:folHlink>
        <a:srgbClr val="660066"/>
      </a:folHlink>
    </a:clrScheme>
    <a:fontScheme name="Gener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tri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tri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eneral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eneral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2.xml><?xml version="1.0" encoding="utf-8"?>
<a:themeOverride xmlns:a="http://schemas.openxmlformats.org/drawingml/2006/main">
  <a:clrScheme name="General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3.xml><?xml version="1.0" encoding="utf-8"?>
<a:themeOverride xmlns:a="http://schemas.openxmlformats.org/drawingml/2006/main">
  <a:clrScheme name="General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4.xml><?xml version="1.0" encoding="utf-8"?>
<a:themeOverride xmlns:a="http://schemas.openxmlformats.org/drawingml/2006/main">
  <a:clrScheme name="General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5.xml><?xml version="1.0" encoding="utf-8"?>
<a:themeOverride xmlns:a="http://schemas.openxmlformats.org/drawingml/2006/main">
  <a:clrScheme name="General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6.xml><?xml version="1.0" encoding="utf-8"?>
<a:themeOverride xmlns:a="http://schemas.openxmlformats.org/drawingml/2006/main">
  <a:clrScheme name="General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ppt/theme/themeOverride7.xml><?xml version="1.0" encoding="utf-8"?>
<a:themeOverride xmlns:a="http://schemas.openxmlformats.org/drawingml/2006/main">
  <a:clrScheme name="General 1">
    <a:dk1>
      <a:srgbClr val="800000"/>
    </a:dk1>
    <a:lt1>
      <a:srgbClr val="FFFFFF"/>
    </a:lt1>
    <a:dk2>
      <a:srgbClr val="000000"/>
    </a:dk2>
    <a:lt2>
      <a:srgbClr val="FFFFCC"/>
    </a:lt2>
    <a:accent1>
      <a:srgbClr val="777777"/>
    </a:accent1>
    <a:accent2>
      <a:srgbClr val="0033CC"/>
    </a:accent2>
    <a:accent3>
      <a:srgbClr val="AAAAAA"/>
    </a:accent3>
    <a:accent4>
      <a:srgbClr val="DADADA"/>
    </a:accent4>
    <a:accent5>
      <a:srgbClr val="BDBDBD"/>
    </a:accent5>
    <a:accent6>
      <a:srgbClr val="002DB9"/>
    </a:accent6>
    <a:hlink>
      <a:srgbClr val="800000"/>
    </a:hlink>
    <a:folHlink>
      <a:srgbClr val="6600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310</Words>
  <Application>Microsoft Office PowerPoint</Application>
  <PresentationFormat>Panorámica</PresentationFormat>
  <Paragraphs>122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Arial Narrow</vt:lpstr>
      <vt:lpstr>Calibri</vt:lpstr>
      <vt:lpstr>Times New Roman</vt:lpstr>
      <vt:lpstr>Wingdings</vt:lpstr>
      <vt:lpstr>General</vt:lpstr>
      <vt:lpstr>Modelo Estándar de Control Interno (MECI)</vt:lpstr>
      <vt:lpstr>Ambiente de Control </vt:lpstr>
      <vt:lpstr>Administración de Riesgos</vt:lpstr>
      <vt:lpstr>Actividades de Control  </vt:lpstr>
      <vt:lpstr>Información y Comunicación </vt:lpstr>
      <vt:lpstr>Supervisión y Mejora Continua </vt:lpstr>
      <vt:lpstr>¿Qué normas generales se utilizaron el la propuesta de mejora?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funciona las 5 etapas</dc:title>
  <dc:creator>karen Itzayana Soriano Hernández</dc:creator>
  <cp:lastModifiedBy>karen Itzayana Soriano Hernández</cp:lastModifiedBy>
  <cp:revision>11</cp:revision>
  <dcterms:created xsi:type="dcterms:W3CDTF">2019-01-16T17:47:29Z</dcterms:created>
  <dcterms:modified xsi:type="dcterms:W3CDTF">2019-01-17T00:02:19Z</dcterms:modified>
</cp:coreProperties>
</file>